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7D231-6064-4E24-9F0D-BF32BB437CA5}" type="datetimeFigureOut">
              <a:rPr lang="en-IN" smtClean="0"/>
              <a:t>28-08-2020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0F371-4297-4800-8F5D-09B33D1DB778}" type="slidenum">
              <a:rPr lang="en-IN" smtClean="0"/>
              <a:t>‹#›</a:t>
            </a:fld>
            <a:endParaRPr lang="en-IN"/>
          </a:p>
        </p:txBody>
      </p:sp>
    </p:spTree>
    <p:extLst>
      <p:ext uri="{BB962C8B-B14F-4D97-AF65-F5344CB8AC3E}">
        <p14:creationId xmlns:p14="http://schemas.microsoft.com/office/powerpoint/2010/main" val="1433589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b37fae7c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b37fae7c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4901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b37fae7c3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b37fae7c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836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b37fae7c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b37fae7c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88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b37fae7c3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b37fae7c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23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b37fae7c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b37fae7c3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27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b37fae7c3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b37fae7c3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542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b37fae7c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b37fae7c3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654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b37fae7c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b37fae7c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783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37fae7c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b37fae7c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291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b37fae7c3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b37fae7c3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903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b37fae7c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b37fae7c3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04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797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b37fae7c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b37fae7c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062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b37fae7c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b37fae7c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74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b37fae7c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b37fae7c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874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b37fae7c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b37fae7c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13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b37fae7c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b37fae7c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04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b37fae7c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b37fae7c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19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b37fae7c3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b37fae7c3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937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b37fae7c3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b37fae7c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00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b37fae7c3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b37fae7c3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333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b37fae7c3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b37fae7c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7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b2a2c0e2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b2a2c0e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699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b2a2c0e27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b2a2c0e27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270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b2a2c0e27_0_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b2a2c0e27_0_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476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3717604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3717604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893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23717604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23717604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463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b2a2c0e27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b2a2c0e27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1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b2a2c0e27_0_2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b2a2c0e27_0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1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b2a2c0e2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b2a2c0e2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900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23717604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23717604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945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23717604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23717604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664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23717604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23717604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10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b2a2c0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b2a2c0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382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23717604c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23717604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447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23717604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23717604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211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23717604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23717604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443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3717604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3717604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189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23717604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23717604c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196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23717604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23717604c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0759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23717604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23717604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408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23717604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23717604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958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23717604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23717604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70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23717604c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23717604c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903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b2a2c0e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b2a2c0e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96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b37fae7c3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b37fae7c3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725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23717604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23717604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560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23717604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23717604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848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2a2c0e2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2a2c0e2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375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b2a2c0e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b2a2c0e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539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b2a2c0e2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b2a2c0e2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212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b2a2c0e2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b2a2c0e2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2746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b2a2c0e27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b2a2c0e27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93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3717604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3717604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025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23717604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23717604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85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b37fae7c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b37fae7c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012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b2a2c0e27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b2a2c0e27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384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b2a2c0e27_0_2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b2a2c0e27_0_2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9013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b2a2c0e2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2a2c0e2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101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b2a2c0e2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b2a2c0e2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693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b2a2c0e27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b2a2c0e2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086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b2a2c0e2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b2a2c0e2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83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b2a2c0e2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b2a2c0e2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4687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23717604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23717604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361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23717604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23717604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0047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23717604c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23717604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52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b37fae7c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b37fae7c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1029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823717604c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823717604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998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23717604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23717604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31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b2a2c0e27_0_2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8b2a2c0e27_0_2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3543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8b2a2c0e27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8b2a2c0e27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1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b37fae7c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b37fae7c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337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b37fae7c3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b37fae7c3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438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C33765E-9E58-4E75-BDAA-F3F0A0937220}" type="datetimeFigureOut">
              <a:rPr lang="en-IN" smtClean="0"/>
              <a:t>28-08-2020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117925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C33765E-9E58-4E75-BDAA-F3F0A0937220}" type="datetimeFigureOut">
              <a:rPr lang="en-IN" smtClean="0"/>
              <a:t>28-08-2020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1667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C33765E-9E58-4E75-BDAA-F3F0A0937220}" type="datetimeFigureOut">
              <a:rPr lang="en-IN" smtClean="0"/>
              <a:t>28-08-2020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128939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486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C33765E-9E58-4E75-BDAA-F3F0A0937220}" type="datetimeFigureOut">
              <a:rPr lang="en-IN" smtClean="0"/>
              <a:t>28-08-2020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3234968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33765E-9E58-4E75-BDAA-F3F0A0937220}" type="datetimeFigureOut">
              <a:rPr lang="en-IN" smtClean="0"/>
              <a:t>28-08-2020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162007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C33765E-9E58-4E75-BDAA-F3F0A0937220}" type="datetimeFigureOut">
              <a:rPr lang="en-IN" smtClean="0"/>
              <a:t>28-08-2020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281945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C33765E-9E58-4E75-BDAA-F3F0A0937220}" type="datetimeFigureOut">
              <a:rPr lang="en-IN" smtClean="0"/>
              <a:t>28-08-2020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199363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C33765E-9E58-4E75-BDAA-F3F0A0937220}" type="datetimeFigureOut">
              <a:rPr lang="en-IN" smtClean="0"/>
              <a:t>28-08-2020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4209115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765E-9E58-4E75-BDAA-F3F0A0937220}" type="datetimeFigureOut">
              <a:rPr lang="en-IN" smtClean="0"/>
              <a:t>28-08-2020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399082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33765E-9E58-4E75-BDAA-F3F0A0937220}" type="datetimeFigureOut">
              <a:rPr lang="en-IN" smtClean="0"/>
              <a:t>28-08-2020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3100384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33765E-9E58-4E75-BDAA-F3F0A0937220}" type="datetimeFigureOut">
              <a:rPr lang="en-IN" smtClean="0"/>
              <a:t>28-08-2020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EFF6A-7262-461C-B188-1AAB6DC7BE23}" type="slidenum">
              <a:rPr lang="en-IN" smtClean="0"/>
              <a:t>‹#›</a:t>
            </a:fld>
            <a:endParaRPr lang="en-IN"/>
          </a:p>
        </p:txBody>
      </p:sp>
    </p:spTree>
    <p:extLst>
      <p:ext uri="{BB962C8B-B14F-4D97-AF65-F5344CB8AC3E}">
        <p14:creationId xmlns:p14="http://schemas.microsoft.com/office/powerpoint/2010/main" val="411230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3765E-9E58-4E75-BDAA-F3F0A0937220}" type="datetimeFigureOut">
              <a:rPr lang="en-IN" smtClean="0"/>
              <a:t>28-08-2020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EFF6A-7262-461C-B188-1AAB6DC7BE23}" type="slidenum">
              <a:rPr lang="en-IN" smtClean="0"/>
              <a:t>‹#›</a:t>
            </a:fld>
            <a:endParaRPr lang="en-IN"/>
          </a:p>
        </p:txBody>
      </p:sp>
    </p:spTree>
    <p:extLst>
      <p:ext uri="{BB962C8B-B14F-4D97-AF65-F5344CB8AC3E}">
        <p14:creationId xmlns:p14="http://schemas.microsoft.com/office/powerpoint/2010/main" val="2424803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Autofit/>
          </a:bodyPr>
          <a:lstStyle/>
          <a:p>
            <a:pPr>
              <a:spcBef>
                <a:spcPts val="0"/>
              </a:spcBef>
            </a:pPr>
            <a:r>
              <a:rPr lang="en"/>
              <a:t>UNIT-1</a:t>
            </a:r>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Autofit/>
          </a:bodyPr>
          <a:lstStyle/>
          <a:p>
            <a:pPr>
              <a:spcBef>
                <a:spcPts val="0"/>
              </a:spcBef>
            </a:pPr>
            <a:r>
              <a:rPr lang="en" sz="4533" b="1">
                <a:solidFill>
                  <a:schemeClr val="dk1"/>
                </a:solidFill>
                <a:latin typeface="Times New Roman"/>
                <a:ea typeface="Times New Roman"/>
                <a:cs typeface="Times New Roman"/>
                <a:sym typeface="Times New Roman"/>
              </a:rPr>
              <a:t>PROBABILITY and RANDOM VARIABLE</a:t>
            </a:r>
            <a:endParaRPr sz="6667"/>
          </a:p>
        </p:txBody>
      </p:sp>
    </p:spTree>
    <p:extLst>
      <p:ext uri="{BB962C8B-B14F-4D97-AF65-F5344CB8AC3E}">
        <p14:creationId xmlns:p14="http://schemas.microsoft.com/office/powerpoint/2010/main" val="181049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2"/>
          <p:cNvSpPr txBox="1">
            <a:spLocks noGrp="1"/>
          </p:cNvSpPr>
          <p:nvPr>
            <p:ph type="body" idx="1"/>
          </p:nvPr>
        </p:nvSpPr>
        <p:spPr>
          <a:xfrm>
            <a:off x="415600" y="-396600"/>
            <a:ext cx="11360800" cy="6488400"/>
          </a:xfrm>
          <a:prstGeom prst="rect">
            <a:avLst/>
          </a:prstGeom>
        </p:spPr>
        <p:txBody>
          <a:bodyPr spcFirstLastPara="1" vert="horz" wrap="square" lIns="121900" tIns="121900" rIns="121900" bIns="121900" rtlCol="0" anchor="t" anchorCtr="0">
            <a:noAutofit/>
          </a:bodyPr>
          <a:lstStyle/>
          <a:p>
            <a:pPr marL="0" marR="6449407" indent="0">
              <a:spcBef>
                <a:spcPts val="3872"/>
              </a:spcBef>
              <a:buNone/>
            </a:pPr>
            <a:r>
              <a:rPr lang="en" sz="1556" b="1" dirty="0">
                <a:solidFill>
                  <a:schemeClr val="dk1"/>
                </a:solidFill>
              </a:rPr>
              <a:t>6. Equal sets: </a:t>
            </a:r>
            <a:endParaRPr sz="1556" b="1" dirty="0">
              <a:solidFill>
                <a:schemeClr val="dk1"/>
              </a:solidFill>
            </a:endParaRPr>
          </a:p>
          <a:p>
            <a:pPr marL="0" marR="219451" indent="0">
              <a:spcBef>
                <a:spcPts val="2016"/>
              </a:spcBef>
              <a:buNone/>
            </a:pPr>
            <a:r>
              <a:rPr lang="en" sz="1556" dirty="0">
                <a:solidFill>
                  <a:schemeClr val="dk1"/>
                </a:solidFill>
              </a:rPr>
              <a:t>Two sets A and B are said to be equal if they contain the same elements. Every element of A is an element of B and every element of B is an element of A. </a:t>
            </a:r>
            <a:endParaRPr sz="1556" dirty="0">
              <a:solidFill>
                <a:schemeClr val="dk1"/>
              </a:solidFill>
            </a:endParaRPr>
          </a:p>
          <a:p>
            <a:pPr marL="0" marR="6847669" indent="0">
              <a:spcBef>
                <a:spcPts val="2048"/>
              </a:spcBef>
              <a:buNone/>
            </a:pPr>
            <a:r>
              <a:rPr lang="en" sz="1556" b="1" dirty="0">
                <a:solidFill>
                  <a:schemeClr val="dk1"/>
                </a:solidFill>
              </a:rPr>
              <a:t>For example: </a:t>
            </a:r>
            <a:endParaRPr sz="1556" b="1" dirty="0">
              <a:solidFill>
                <a:schemeClr val="dk1"/>
              </a:solidFill>
            </a:endParaRPr>
          </a:p>
          <a:p>
            <a:pPr marL="0" marR="6794838" indent="0">
              <a:spcBef>
                <a:spcPts val="2016"/>
              </a:spcBef>
              <a:buNone/>
            </a:pPr>
            <a:r>
              <a:rPr lang="en" sz="1556" dirty="0">
                <a:solidFill>
                  <a:schemeClr val="dk1"/>
                </a:solidFill>
              </a:rPr>
              <a:t>A = {p, q, r, s} </a:t>
            </a:r>
            <a:endParaRPr sz="1556" dirty="0">
              <a:solidFill>
                <a:schemeClr val="dk1"/>
              </a:solidFill>
            </a:endParaRPr>
          </a:p>
          <a:p>
            <a:pPr marL="0" marR="6807030" indent="0">
              <a:spcBef>
                <a:spcPts val="2016"/>
              </a:spcBef>
              <a:buNone/>
            </a:pPr>
            <a:r>
              <a:rPr lang="en" sz="1556" dirty="0">
                <a:solidFill>
                  <a:schemeClr val="dk1"/>
                </a:solidFill>
              </a:rPr>
              <a:t>B = {p, s, r, q} </a:t>
            </a:r>
            <a:endParaRPr sz="1556" dirty="0">
              <a:solidFill>
                <a:schemeClr val="dk1"/>
              </a:solidFill>
            </a:endParaRPr>
          </a:p>
          <a:p>
            <a:pPr marL="0" marR="6611963" indent="0">
              <a:spcBef>
                <a:spcPts val="2016"/>
              </a:spcBef>
              <a:buNone/>
            </a:pPr>
            <a:r>
              <a:rPr lang="en" sz="1556" dirty="0">
                <a:solidFill>
                  <a:schemeClr val="dk1"/>
                </a:solidFill>
              </a:rPr>
              <a:t>Therefore, A = B </a:t>
            </a:r>
            <a:endParaRPr sz="1556" dirty="0">
              <a:solidFill>
                <a:schemeClr val="dk1"/>
              </a:solidFill>
            </a:endParaRPr>
          </a:p>
          <a:p>
            <a:pPr marL="0" marR="6254340" indent="0">
              <a:spcBef>
                <a:spcPts val="2080"/>
              </a:spcBef>
              <a:buNone/>
            </a:pPr>
            <a:r>
              <a:rPr lang="en" sz="1556" b="1" dirty="0">
                <a:solidFill>
                  <a:schemeClr val="dk1"/>
                </a:solidFill>
              </a:rPr>
              <a:t>7. Disjoint Sets: </a:t>
            </a:r>
            <a:endParaRPr sz="1556" b="1" dirty="0">
              <a:solidFill>
                <a:schemeClr val="dk1"/>
              </a:solidFill>
            </a:endParaRPr>
          </a:p>
          <a:p>
            <a:pPr marL="0" marR="1231361" indent="0">
              <a:spcBef>
                <a:spcPts val="1984"/>
              </a:spcBef>
              <a:buNone/>
            </a:pPr>
            <a:r>
              <a:rPr lang="en" sz="1556" dirty="0">
                <a:solidFill>
                  <a:schemeClr val="dk1"/>
                </a:solidFill>
              </a:rPr>
              <a:t>Two sets A and B are said to be disjoint, if they do not have any element in common. </a:t>
            </a:r>
            <a:endParaRPr dirty="0"/>
          </a:p>
        </p:txBody>
      </p:sp>
    </p:spTree>
    <p:extLst>
      <p:ext uri="{BB962C8B-B14F-4D97-AF65-F5344CB8AC3E}">
        <p14:creationId xmlns:p14="http://schemas.microsoft.com/office/powerpoint/2010/main" val="6445885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3"/>
          <p:cNvSpPr txBox="1">
            <a:spLocks noGrp="1"/>
          </p:cNvSpPr>
          <p:nvPr>
            <p:ph type="body" idx="1"/>
          </p:nvPr>
        </p:nvSpPr>
        <p:spPr>
          <a:xfrm>
            <a:off x="415600" y="512300"/>
            <a:ext cx="11360800" cy="5579600"/>
          </a:xfrm>
          <a:prstGeom prst="rect">
            <a:avLst/>
          </a:prstGeom>
        </p:spPr>
        <p:txBody>
          <a:bodyPr spcFirstLastPara="1" vert="horz" wrap="square" lIns="121900" tIns="121900" rIns="121900" bIns="121900" rtlCol="0" anchor="t" anchorCtr="0">
            <a:noAutofit/>
          </a:bodyPr>
          <a:lstStyle/>
          <a:p>
            <a:pPr marL="0" marR="5717905" indent="0">
              <a:spcBef>
                <a:spcPts val="2048"/>
              </a:spcBef>
              <a:buNone/>
            </a:pPr>
            <a:r>
              <a:rPr lang="en" sz="1556">
                <a:solidFill>
                  <a:schemeClr val="dk1"/>
                </a:solidFill>
              </a:rPr>
              <a:t>8. Definition of Subset: </a:t>
            </a:r>
            <a:endParaRPr sz="1556">
              <a:solidFill>
                <a:schemeClr val="dk1"/>
              </a:solidFill>
            </a:endParaRPr>
          </a:p>
          <a:p>
            <a:pPr marL="0" marR="329176" indent="0">
              <a:spcBef>
                <a:spcPts val="2048"/>
              </a:spcBef>
              <a:buNone/>
            </a:pPr>
            <a:r>
              <a:rPr lang="en" sz="1556">
                <a:solidFill>
                  <a:schemeClr val="dk1"/>
                </a:solidFill>
              </a:rPr>
              <a:t>If A and B are two sets, and every element of set A is also an element of set B, then A is called a subset of B and we write it as </a:t>
            </a:r>
            <a:r>
              <a:rPr lang="en" sz="1556" b="1">
                <a:solidFill>
                  <a:schemeClr val="dk1"/>
                </a:solidFill>
              </a:rPr>
              <a:t>A </a:t>
            </a:r>
            <a:r>
              <a:rPr lang="en" sz="1556">
                <a:solidFill>
                  <a:schemeClr val="dk1"/>
                </a:solidFill>
              </a:rPr>
              <a:t>⊆ </a:t>
            </a:r>
            <a:r>
              <a:rPr lang="en" sz="1556" b="1">
                <a:solidFill>
                  <a:schemeClr val="dk1"/>
                </a:solidFill>
              </a:rPr>
              <a:t>B </a:t>
            </a:r>
            <a:r>
              <a:rPr lang="en" sz="1556">
                <a:solidFill>
                  <a:schemeClr val="dk1"/>
                </a:solidFill>
              </a:rPr>
              <a:t>or </a:t>
            </a:r>
            <a:r>
              <a:rPr lang="en" sz="1556" b="1">
                <a:solidFill>
                  <a:schemeClr val="dk1"/>
                </a:solidFill>
              </a:rPr>
              <a:t>B </a:t>
            </a:r>
            <a:r>
              <a:rPr lang="en" sz="1556">
                <a:solidFill>
                  <a:schemeClr val="dk1"/>
                </a:solidFill>
              </a:rPr>
              <a:t>⊇ </a:t>
            </a:r>
            <a:r>
              <a:rPr lang="en" sz="1556" b="1">
                <a:solidFill>
                  <a:schemeClr val="dk1"/>
                </a:solidFill>
              </a:rPr>
              <a:t>A </a:t>
            </a:r>
            <a:endParaRPr sz="1556" b="1">
              <a:solidFill>
                <a:schemeClr val="dk1"/>
              </a:solidFill>
            </a:endParaRPr>
          </a:p>
          <a:p>
            <a:pPr marL="0" marR="6408768" indent="0">
              <a:spcBef>
                <a:spcPts val="3808"/>
              </a:spcBef>
              <a:buNone/>
            </a:pPr>
            <a:r>
              <a:rPr lang="en" sz="1556" b="1">
                <a:solidFill>
                  <a:schemeClr val="dk1"/>
                </a:solidFill>
              </a:rPr>
              <a:t>9. Proper Subset: </a:t>
            </a:r>
            <a:endParaRPr sz="1556" b="1">
              <a:solidFill>
                <a:schemeClr val="dk1"/>
              </a:solidFill>
            </a:endParaRPr>
          </a:p>
          <a:p>
            <a:pPr marL="0" marR="125981" indent="0">
              <a:spcBef>
                <a:spcPts val="2048"/>
              </a:spcBef>
              <a:buNone/>
            </a:pPr>
            <a:r>
              <a:rPr lang="en" sz="1556">
                <a:solidFill>
                  <a:schemeClr val="dk1"/>
                </a:solidFill>
              </a:rPr>
              <a:t>If A and B are two sets, then A is called the proper subset of B if A ⊆ B but B ⊇ A i.e., A ≠ B. The symbol  ̳⊂‘ is used to denote proper subset. Symbolically, we write A ⊂ B. </a:t>
            </a:r>
            <a:endParaRPr sz="1556">
              <a:solidFill>
                <a:schemeClr val="dk1"/>
              </a:solidFill>
            </a:endParaRPr>
          </a:p>
          <a:p>
            <a:pPr marL="0" marR="4514991" indent="0">
              <a:spcBef>
                <a:spcPts val="2048"/>
              </a:spcBef>
              <a:buNone/>
            </a:pPr>
            <a:r>
              <a:rPr lang="en" sz="1556">
                <a:solidFill>
                  <a:schemeClr val="dk1"/>
                </a:solidFill>
              </a:rPr>
              <a:t>Null set or ∅ is a proper subset of every </a:t>
            </a:r>
            <a:endParaRPr sz="1556">
              <a:solidFill>
                <a:schemeClr val="dk1"/>
              </a:solidFill>
            </a:endParaRPr>
          </a:p>
          <a:p>
            <a:pPr marL="0" marR="4514991" indent="0">
              <a:spcBef>
                <a:spcPts val="2048"/>
              </a:spcBef>
              <a:buNone/>
            </a:pPr>
            <a:r>
              <a:rPr lang="en" sz="1556" b="1">
                <a:solidFill>
                  <a:schemeClr val="dk1"/>
                </a:solidFill>
              </a:rPr>
              <a:t>10. Super Set: </a:t>
            </a:r>
            <a:endParaRPr sz="1556" b="1">
              <a:solidFill>
                <a:schemeClr val="dk1"/>
              </a:solidFill>
            </a:endParaRPr>
          </a:p>
          <a:p>
            <a:pPr marL="0" marR="755885" indent="0">
              <a:spcBef>
                <a:spcPts val="2048"/>
              </a:spcBef>
              <a:buNone/>
            </a:pPr>
            <a:r>
              <a:rPr lang="en" sz="1556">
                <a:solidFill>
                  <a:schemeClr val="dk1"/>
                </a:solidFill>
              </a:rPr>
              <a:t>Whenever a set A is a subset of set B, we say the B is a superset of A and we write, B ⊇ A. </a:t>
            </a:r>
            <a:endParaRPr sz="1556">
              <a:solidFill>
                <a:schemeClr val="dk1"/>
              </a:solidFill>
            </a:endParaRPr>
          </a:p>
          <a:p>
            <a:pPr marL="0" marR="4514991" indent="0">
              <a:spcBef>
                <a:spcPts val="2048"/>
              </a:spcBef>
              <a:buNone/>
            </a:pPr>
            <a:endParaRPr sz="1556">
              <a:solidFill>
                <a:schemeClr val="dk1"/>
              </a:solidFill>
            </a:endParaRPr>
          </a:p>
        </p:txBody>
      </p:sp>
    </p:spTree>
    <p:extLst>
      <p:ext uri="{BB962C8B-B14F-4D97-AF65-F5344CB8AC3E}">
        <p14:creationId xmlns:p14="http://schemas.microsoft.com/office/powerpoint/2010/main" val="3353179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body" idx="1"/>
          </p:nvPr>
        </p:nvSpPr>
        <p:spPr>
          <a:xfrm>
            <a:off x="415600" y="-82633"/>
            <a:ext cx="11360800" cy="6174400"/>
          </a:xfrm>
          <a:prstGeom prst="rect">
            <a:avLst/>
          </a:prstGeom>
        </p:spPr>
        <p:txBody>
          <a:bodyPr spcFirstLastPara="1" vert="horz" wrap="square" lIns="121900" tIns="121900" rIns="121900" bIns="121900" rtlCol="0" anchor="t" anchorCtr="0">
            <a:noAutofit/>
          </a:bodyPr>
          <a:lstStyle/>
          <a:p>
            <a:pPr marL="0" marR="6599771" indent="0">
              <a:spcBef>
                <a:spcPts val="3840"/>
              </a:spcBef>
              <a:buNone/>
            </a:pPr>
            <a:r>
              <a:rPr lang="en" sz="1556" b="1" dirty="0">
                <a:solidFill>
                  <a:schemeClr val="dk1"/>
                </a:solidFill>
              </a:rPr>
              <a:t>Universal Set </a:t>
            </a:r>
            <a:endParaRPr sz="1556" b="1" dirty="0">
              <a:solidFill>
                <a:schemeClr val="dk1"/>
              </a:solidFill>
            </a:endParaRPr>
          </a:p>
          <a:p>
            <a:pPr marL="0" marR="256026" indent="0">
              <a:spcBef>
                <a:spcPts val="2016"/>
              </a:spcBef>
              <a:buNone/>
            </a:pPr>
            <a:r>
              <a:rPr lang="en" sz="1556" dirty="0">
                <a:solidFill>
                  <a:schemeClr val="dk1"/>
                </a:solidFill>
              </a:rPr>
              <a:t>A set which contains all the elements of other given sets is called a </a:t>
            </a:r>
            <a:r>
              <a:rPr lang="en" sz="1556" b="1" dirty="0">
                <a:solidFill>
                  <a:schemeClr val="dk1"/>
                </a:solidFill>
              </a:rPr>
              <a:t>universal set</a:t>
            </a:r>
            <a:r>
              <a:rPr lang="en" sz="1556" dirty="0">
                <a:solidFill>
                  <a:schemeClr val="dk1"/>
                </a:solidFill>
              </a:rPr>
              <a:t>. The symbol for denoting a universal set is ∪ or </a:t>
            </a:r>
            <a:r>
              <a:rPr lang="en" sz="1556" b="1" dirty="0">
                <a:solidFill>
                  <a:schemeClr val="dk1"/>
                </a:solidFill>
              </a:rPr>
              <a:t>ξ</a:t>
            </a:r>
            <a:r>
              <a:rPr lang="en" sz="1556" dirty="0">
                <a:solidFill>
                  <a:schemeClr val="dk1"/>
                </a:solidFill>
              </a:rPr>
              <a:t>. </a:t>
            </a:r>
            <a:endParaRPr sz="1556" dirty="0">
              <a:solidFill>
                <a:schemeClr val="dk1"/>
              </a:solidFill>
            </a:endParaRPr>
          </a:p>
          <a:p>
            <a:pPr marL="0" marR="3909470" indent="0">
              <a:spcBef>
                <a:spcPts val="2016"/>
              </a:spcBef>
              <a:buNone/>
            </a:pPr>
            <a:r>
              <a:rPr lang="en" sz="1556" b="1" dirty="0">
                <a:solidFill>
                  <a:schemeClr val="dk1"/>
                </a:solidFill>
              </a:rPr>
              <a:t>1. </a:t>
            </a:r>
            <a:r>
              <a:rPr lang="en" sz="1556" dirty="0">
                <a:solidFill>
                  <a:schemeClr val="dk1"/>
                </a:solidFill>
              </a:rPr>
              <a:t>If A = {1, 2, 3} B = {2, 3, 4} C = {3, 5, 7} </a:t>
            </a:r>
            <a:endParaRPr sz="1556" dirty="0">
              <a:solidFill>
                <a:schemeClr val="dk1"/>
              </a:solidFill>
            </a:endParaRPr>
          </a:p>
          <a:p>
            <a:pPr marL="0" marR="5953611" indent="0">
              <a:spcBef>
                <a:spcPts val="2016"/>
              </a:spcBef>
              <a:buNone/>
            </a:pPr>
            <a:r>
              <a:rPr lang="en" sz="1556" dirty="0">
                <a:solidFill>
                  <a:schemeClr val="dk1"/>
                </a:solidFill>
              </a:rPr>
              <a:t>then U = {1, 2, 3, 4, 5, 7} </a:t>
            </a:r>
            <a:endParaRPr sz="1556" dirty="0">
              <a:solidFill>
                <a:schemeClr val="dk1"/>
              </a:solidFill>
            </a:endParaRPr>
          </a:p>
          <a:p>
            <a:pPr marL="0" marR="3478697" indent="0">
              <a:spcBef>
                <a:spcPts val="2048"/>
              </a:spcBef>
              <a:buNone/>
            </a:pPr>
            <a:r>
              <a:rPr lang="en" sz="1556" dirty="0">
                <a:solidFill>
                  <a:schemeClr val="dk1"/>
                </a:solidFill>
              </a:rPr>
              <a:t>[Here A ⊆ U, B ⊆ U, C ⊆ U and U ⊇ A, U ⊇ B, U ⊇ C] </a:t>
            </a:r>
            <a:endParaRPr sz="1556" dirty="0">
              <a:solidFill>
                <a:schemeClr val="dk1"/>
              </a:solidFill>
            </a:endParaRPr>
          </a:p>
          <a:p>
            <a:pPr marL="0" marR="256026" indent="0">
              <a:spcBef>
                <a:spcPts val="2016"/>
              </a:spcBef>
              <a:buNone/>
            </a:pPr>
            <a:endParaRPr sz="1556" dirty="0">
              <a:solidFill>
                <a:schemeClr val="dk1"/>
              </a:solidFill>
            </a:endParaRPr>
          </a:p>
        </p:txBody>
      </p:sp>
    </p:spTree>
    <p:extLst>
      <p:ext uri="{BB962C8B-B14F-4D97-AF65-F5344CB8AC3E}">
        <p14:creationId xmlns:p14="http://schemas.microsoft.com/office/powerpoint/2010/main" val="3672424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3" name="Text Placeholder 2"/>
          <p:cNvSpPr>
            <a:spLocks noGrp="1"/>
          </p:cNvSpPr>
          <p:nvPr>
            <p:ph type="body" idx="1"/>
          </p:nvPr>
        </p:nvSpPr>
        <p:spPr/>
        <p:txBody>
          <a:bodyPr/>
          <a:lstStyle/>
          <a:p>
            <a:r>
              <a:rPr lang="en-IN" dirty="0" smtClean="0"/>
              <a:t>A={1,3,5,7}- finite, countable, tabular</a:t>
            </a:r>
          </a:p>
          <a:p>
            <a:r>
              <a:rPr lang="en-IN" dirty="0" smtClean="0"/>
              <a:t>B={1,2,3,……}- infinite, uncountable, tabular</a:t>
            </a:r>
          </a:p>
          <a:p>
            <a:r>
              <a:rPr lang="en-IN" dirty="0" smtClean="0"/>
              <a:t>C= {0.5≤c</a:t>
            </a:r>
            <a:r>
              <a:rPr lang="en-IN" dirty="0"/>
              <a:t> </a:t>
            </a:r>
            <a:r>
              <a:rPr lang="en-IN" dirty="0" smtClean="0"/>
              <a:t>≤8.5}-infinite, rule</a:t>
            </a:r>
          </a:p>
          <a:p>
            <a:r>
              <a:rPr lang="en-IN" dirty="0" smtClean="0"/>
              <a:t>D={0.0}- finite-one element ‘0.0’,countable</a:t>
            </a:r>
          </a:p>
          <a:p>
            <a:r>
              <a:rPr lang="en-IN" dirty="0" smtClean="0"/>
              <a:t>E={2,4,6,8,10,12,14}- finite, countable</a:t>
            </a:r>
          </a:p>
          <a:p>
            <a:r>
              <a:rPr lang="en-IN" dirty="0" smtClean="0"/>
              <a:t>F={-5.0</a:t>
            </a:r>
            <a:r>
              <a:rPr lang="en-IN" dirty="0"/>
              <a:t> </a:t>
            </a:r>
            <a:r>
              <a:rPr lang="en-IN" dirty="0" smtClean="0"/>
              <a:t>≤f</a:t>
            </a:r>
            <a:r>
              <a:rPr lang="en-IN" dirty="0"/>
              <a:t> </a:t>
            </a:r>
            <a:r>
              <a:rPr lang="en-IN" dirty="0" smtClean="0"/>
              <a:t>≤12.0}-infinite</a:t>
            </a:r>
          </a:p>
          <a:p>
            <a:pPr marL="152396" indent="0">
              <a:buNone/>
            </a:pPr>
            <a:r>
              <a:rPr lang="en-IN" dirty="0"/>
              <a:t> A</a:t>
            </a:r>
            <a:r>
              <a:rPr lang="en-IN" dirty="0" smtClean="0"/>
              <a:t> is subset of B</a:t>
            </a:r>
          </a:p>
          <a:p>
            <a:pPr marL="152396" indent="0">
              <a:buNone/>
            </a:pPr>
            <a:r>
              <a:rPr lang="en-IN" dirty="0" smtClean="0"/>
              <a:t>A is subset of C</a:t>
            </a:r>
          </a:p>
          <a:p>
            <a:pPr marL="152396" indent="0">
              <a:buNone/>
            </a:pPr>
            <a:r>
              <a:rPr lang="en-IN" dirty="0"/>
              <a:t>A is subset of </a:t>
            </a:r>
            <a:r>
              <a:rPr lang="en-IN" dirty="0" smtClean="0"/>
              <a:t>F</a:t>
            </a:r>
            <a:endParaRPr lang="en-IN" dirty="0"/>
          </a:p>
          <a:p>
            <a:pPr marL="152396" indent="0">
              <a:buNone/>
            </a:pPr>
            <a:r>
              <a:rPr lang="en-IN" dirty="0" smtClean="0"/>
              <a:t>C is subset of F</a:t>
            </a:r>
          </a:p>
          <a:p>
            <a:pPr marL="152396" indent="0">
              <a:buNone/>
            </a:pPr>
            <a:endParaRPr lang="en-IN" dirty="0" smtClean="0"/>
          </a:p>
          <a:p>
            <a:pPr marL="152396" indent="0">
              <a:buNone/>
            </a:pPr>
            <a:endParaRPr lang="en-IN" dirty="0"/>
          </a:p>
        </p:txBody>
      </p:sp>
    </p:spTree>
    <p:extLst>
      <p:ext uri="{BB962C8B-B14F-4D97-AF65-F5344CB8AC3E}">
        <p14:creationId xmlns:p14="http://schemas.microsoft.com/office/powerpoint/2010/main" val="66444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dirty="0" smtClean="0"/>
          </a:p>
          <a:p>
            <a:endParaRPr lang="en-IN" dirty="0"/>
          </a:p>
          <a:p>
            <a:endParaRPr lang="en-IN" dirty="0" smtClean="0"/>
          </a:p>
          <a:p>
            <a:endParaRPr lang="en-IN" dirty="0"/>
          </a:p>
          <a:p>
            <a:endParaRPr lang="en-IN" sz="2000" dirty="0" smtClean="0"/>
          </a:p>
          <a:p>
            <a:r>
              <a:rPr lang="en-IN" sz="2000" dirty="0" smtClean="0"/>
              <a:t>Here </a:t>
            </a:r>
            <a:r>
              <a:rPr lang="en-IN" sz="2000" dirty="0"/>
              <a:t>B is subset of A</a:t>
            </a:r>
          </a:p>
          <a:p>
            <a:r>
              <a:rPr lang="en-IN" sz="2000" dirty="0" smtClean="0"/>
              <a:t>A ,Band C are subsets of S</a:t>
            </a:r>
          </a:p>
          <a:p>
            <a:r>
              <a:rPr lang="en-IN" sz="2000" dirty="0" smtClean="0"/>
              <a:t>A and C are disjoint sets</a:t>
            </a:r>
          </a:p>
          <a:p>
            <a:r>
              <a:rPr lang="en-IN" sz="2000" dirty="0" smtClean="0"/>
              <a:t>B and C also disjoint sets</a:t>
            </a:r>
          </a:p>
          <a:p>
            <a:r>
              <a:rPr lang="en-IN" sz="2000" dirty="0" smtClean="0"/>
              <a:t>S is universal set</a:t>
            </a:r>
          </a:p>
          <a:p>
            <a:endParaRPr lang="en-IN" dirty="0"/>
          </a:p>
          <a:p>
            <a:pPr marL="152396" indent="0">
              <a:buNone/>
            </a:pPr>
            <a:endParaRPr lang="en-IN" dirty="0"/>
          </a:p>
        </p:txBody>
      </p:sp>
      <p:pic>
        <p:nvPicPr>
          <p:cNvPr id="5" name="Picture 4"/>
          <p:cNvPicPr>
            <a:picLocks noChangeAspect="1"/>
          </p:cNvPicPr>
          <p:nvPr/>
        </p:nvPicPr>
        <p:blipFill>
          <a:blip r:embed="rId2"/>
          <a:stretch>
            <a:fillRect/>
          </a:stretch>
        </p:blipFill>
        <p:spPr>
          <a:xfrm>
            <a:off x="415601" y="219182"/>
            <a:ext cx="5346700" cy="2768717"/>
          </a:xfrm>
          <a:prstGeom prst="rect">
            <a:avLst/>
          </a:prstGeom>
        </p:spPr>
      </p:pic>
    </p:spTree>
    <p:extLst>
      <p:ext uri="{BB962C8B-B14F-4D97-AF65-F5344CB8AC3E}">
        <p14:creationId xmlns:p14="http://schemas.microsoft.com/office/powerpoint/2010/main" val="111666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15600" y="0"/>
            <a:ext cx="11360800" cy="805600"/>
          </a:xfrm>
          <a:prstGeom prst="rect">
            <a:avLst/>
          </a:prstGeom>
        </p:spPr>
        <p:txBody>
          <a:bodyPr spcFirstLastPara="1" vert="horz" wrap="square" lIns="121900" tIns="121900" rIns="121900" bIns="121900" rtlCol="0" anchor="t" anchorCtr="0">
            <a:noAutofit/>
          </a:bodyPr>
          <a:lstStyle/>
          <a:p>
            <a:pPr marR="6514429">
              <a:lnSpc>
                <a:spcPct val="115000"/>
              </a:lnSpc>
              <a:spcBef>
                <a:spcPts val="2048"/>
              </a:spcBef>
              <a:buClr>
                <a:schemeClr val="dk1"/>
              </a:buClr>
              <a:buSzPts val="1100"/>
            </a:pPr>
            <a:r>
              <a:rPr lang="en" sz="3156" b="1">
                <a:latin typeface="Times New Roman"/>
                <a:ea typeface="Times New Roman"/>
                <a:cs typeface="Times New Roman"/>
                <a:sym typeface="Times New Roman"/>
              </a:rPr>
              <a:t>Examples of sets</a:t>
            </a:r>
            <a:r>
              <a:rPr lang="en" sz="1556" b="1"/>
              <a:t>               </a:t>
            </a:r>
            <a:endParaRPr sz="5333">
              <a:latin typeface="Times New Roman"/>
              <a:ea typeface="Times New Roman"/>
              <a:cs typeface="Times New Roman"/>
              <a:sym typeface="Times New Roman"/>
            </a:endParaRPr>
          </a:p>
        </p:txBody>
      </p:sp>
      <p:sp>
        <p:nvSpPr>
          <p:cNvPr id="117" name="Google Shape;117;p25"/>
          <p:cNvSpPr txBox="1">
            <a:spLocks noGrp="1"/>
          </p:cNvSpPr>
          <p:nvPr>
            <p:ph type="body" idx="1"/>
          </p:nvPr>
        </p:nvSpPr>
        <p:spPr>
          <a:xfrm>
            <a:off x="415600" y="524667"/>
            <a:ext cx="11360800" cy="6539200"/>
          </a:xfrm>
          <a:prstGeom prst="rect">
            <a:avLst/>
          </a:prstGeom>
        </p:spPr>
        <p:txBody>
          <a:bodyPr spcFirstLastPara="1" vert="horz" wrap="square" lIns="121900" tIns="121900" rIns="121900" bIns="121900" rtlCol="0" anchor="t" anchorCtr="0">
            <a:noAutofit/>
          </a:bodyPr>
          <a:lstStyle/>
          <a:p>
            <a:pPr marL="0" marR="5591924" indent="0">
              <a:spcBef>
                <a:spcPts val="2016"/>
              </a:spcBef>
              <a:buNone/>
            </a:pPr>
            <a:r>
              <a:rPr lang="en" sz="1556" dirty="0">
                <a:solidFill>
                  <a:schemeClr val="dk1"/>
                </a:solidFill>
              </a:rPr>
              <a:t>           1. Describe the set of vowels. </a:t>
            </a:r>
            <a:endParaRPr sz="1556" dirty="0">
              <a:solidFill>
                <a:schemeClr val="dk1"/>
              </a:solidFill>
            </a:endParaRPr>
          </a:p>
          <a:p>
            <a:pPr marL="276345" marR="443446" indent="333240">
              <a:spcBef>
                <a:spcPts val="2016"/>
              </a:spcBef>
              <a:buNone/>
            </a:pPr>
            <a:r>
              <a:rPr lang="en" sz="1556" dirty="0">
                <a:solidFill>
                  <a:schemeClr val="dk1"/>
                </a:solidFill>
              </a:rPr>
              <a:t>If A is the set of vowels, then A could be described as    </a:t>
            </a:r>
            <a:r>
              <a:rPr lang="en" sz="1556" i="1" dirty="0">
                <a:solidFill>
                  <a:schemeClr val="dk1"/>
                </a:solidFill>
              </a:rPr>
              <a:t>A </a:t>
            </a:r>
            <a:r>
              <a:rPr lang="en" sz="1556" dirty="0">
                <a:solidFill>
                  <a:schemeClr val="dk1"/>
                </a:solidFill>
              </a:rPr>
              <a:t>= {a, e, i, o, u}. </a:t>
            </a:r>
            <a:endParaRPr dirty="0"/>
          </a:p>
          <a:p>
            <a:pPr marL="0" marR="2795962" indent="0">
              <a:spcBef>
                <a:spcPts val="1792"/>
              </a:spcBef>
              <a:buNone/>
            </a:pPr>
            <a:r>
              <a:rPr lang="en" sz="1556" dirty="0">
                <a:solidFill>
                  <a:schemeClr val="dk1"/>
                </a:solidFill>
              </a:rPr>
              <a:t>           2 Set </a:t>
            </a:r>
            <a:r>
              <a:rPr lang="en" sz="1556" i="1" dirty="0">
                <a:solidFill>
                  <a:schemeClr val="dk1"/>
                </a:solidFill>
              </a:rPr>
              <a:t>A </a:t>
            </a:r>
            <a:r>
              <a:rPr lang="en" sz="1556" dirty="0">
                <a:solidFill>
                  <a:schemeClr val="dk1"/>
                </a:solidFill>
              </a:rPr>
              <a:t>= {1, 2, 3} and Set </a:t>
            </a:r>
            <a:r>
              <a:rPr lang="en" sz="1556" i="1" dirty="0">
                <a:solidFill>
                  <a:schemeClr val="dk1"/>
                </a:solidFill>
              </a:rPr>
              <a:t>B </a:t>
            </a:r>
            <a:r>
              <a:rPr lang="en" sz="1556" dirty="0">
                <a:solidFill>
                  <a:schemeClr val="dk1"/>
                </a:solidFill>
              </a:rPr>
              <a:t>= {3, 2, 1}. Is Set </a:t>
            </a:r>
            <a:r>
              <a:rPr lang="en" sz="1556" i="1" dirty="0">
                <a:solidFill>
                  <a:schemeClr val="dk1"/>
                </a:solidFill>
              </a:rPr>
              <a:t>A </a:t>
            </a:r>
            <a:r>
              <a:rPr lang="en" sz="1556" dirty="0">
                <a:solidFill>
                  <a:schemeClr val="dk1"/>
                </a:solidFill>
              </a:rPr>
              <a:t>equal to Set </a:t>
            </a:r>
            <a:r>
              <a:rPr lang="en" sz="1556" i="1" dirty="0">
                <a:solidFill>
                  <a:schemeClr val="dk1"/>
                </a:solidFill>
              </a:rPr>
              <a:t>B</a:t>
            </a:r>
            <a:r>
              <a:rPr lang="en" sz="1556" dirty="0">
                <a:solidFill>
                  <a:schemeClr val="dk1"/>
                </a:solidFill>
              </a:rPr>
              <a:t>? </a:t>
            </a:r>
            <a:endParaRPr sz="1556" dirty="0">
              <a:solidFill>
                <a:schemeClr val="dk1"/>
              </a:solidFill>
            </a:endParaRPr>
          </a:p>
          <a:p>
            <a:pPr marL="0" marR="186939" indent="0">
              <a:spcBef>
                <a:spcPts val="2016"/>
              </a:spcBef>
              <a:buNone/>
            </a:pPr>
            <a:r>
              <a:rPr lang="en" sz="1556" dirty="0">
                <a:solidFill>
                  <a:schemeClr val="dk1"/>
                </a:solidFill>
              </a:rPr>
              <a:t>              Yes. Two sets are equal if they have the same elements. The order in which the elements are listed does not matter. </a:t>
            </a:r>
            <a:endParaRPr sz="1556" dirty="0">
              <a:solidFill>
                <a:schemeClr val="dk1"/>
              </a:solidFill>
            </a:endParaRPr>
          </a:p>
          <a:p>
            <a:pPr marL="0" marR="4697867" indent="0">
              <a:spcBef>
                <a:spcPts val="1760"/>
              </a:spcBef>
              <a:buNone/>
            </a:pPr>
            <a:r>
              <a:rPr lang="en" sz="1556" dirty="0">
                <a:solidFill>
                  <a:schemeClr val="dk1"/>
                </a:solidFill>
              </a:rPr>
              <a:t>          3 What is the set of men with four arms? </a:t>
            </a:r>
            <a:endParaRPr sz="1556" dirty="0">
              <a:solidFill>
                <a:schemeClr val="dk1"/>
              </a:solidFill>
            </a:endParaRPr>
          </a:p>
          <a:p>
            <a:pPr marL="0" marR="239770" indent="0">
              <a:spcBef>
                <a:spcPts val="2016"/>
              </a:spcBef>
              <a:buNone/>
            </a:pPr>
            <a:r>
              <a:rPr lang="en" sz="1556" dirty="0">
                <a:solidFill>
                  <a:schemeClr val="dk1"/>
                </a:solidFill>
              </a:rPr>
              <a:t>                Since all men have two arms at most, the set of men with four arms contains no elements. </a:t>
            </a:r>
            <a:endParaRPr sz="1556" dirty="0">
              <a:solidFill>
                <a:schemeClr val="dk1"/>
              </a:solidFill>
            </a:endParaRPr>
          </a:p>
          <a:p>
            <a:pPr marL="0" marR="239770" indent="0">
              <a:spcBef>
                <a:spcPts val="2016"/>
              </a:spcBef>
              <a:buNone/>
            </a:pPr>
            <a:r>
              <a:rPr lang="en" sz="1556" dirty="0">
                <a:solidFill>
                  <a:schemeClr val="dk1"/>
                </a:solidFill>
              </a:rPr>
              <a:t>               It is the null set (or empty set). </a:t>
            </a:r>
            <a:endParaRPr sz="1556" dirty="0">
              <a:solidFill>
                <a:schemeClr val="dk1"/>
              </a:solidFill>
            </a:endParaRPr>
          </a:p>
          <a:p>
            <a:pPr marL="0" marR="2190441" indent="0">
              <a:spcBef>
                <a:spcPts val="2048"/>
              </a:spcBef>
              <a:buNone/>
            </a:pPr>
            <a:r>
              <a:rPr lang="en" sz="1556" dirty="0">
                <a:solidFill>
                  <a:schemeClr val="dk1"/>
                </a:solidFill>
              </a:rPr>
              <a:t>         4  Set </a:t>
            </a:r>
            <a:r>
              <a:rPr lang="en" sz="1556" i="1" dirty="0">
                <a:solidFill>
                  <a:schemeClr val="dk1"/>
                </a:solidFill>
              </a:rPr>
              <a:t>A </a:t>
            </a:r>
            <a:r>
              <a:rPr lang="en" sz="1556" dirty="0">
                <a:solidFill>
                  <a:schemeClr val="dk1"/>
                </a:solidFill>
              </a:rPr>
              <a:t>= {1, 2, 3} and Set </a:t>
            </a:r>
            <a:r>
              <a:rPr lang="en" sz="1556" i="1" dirty="0">
                <a:solidFill>
                  <a:schemeClr val="dk1"/>
                </a:solidFill>
              </a:rPr>
              <a:t>B </a:t>
            </a:r>
            <a:r>
              <a:rPr lang="en" sz="1556" dirty="0">
                <a:solidFill>
                  <a:schemeClr val="dk1"/>
                </a:solidFill>
              </a:rPr>
              <a:t>= {1, 2, 4, 5, 6}. Is Set </a:t>
            </a:r>
            <a:r>
              <a:rPr lang="en" sz="1556" i="1" dirty="0">
                <a:solidFill>
                  <a:schemeClr val="dk1"/>
                </a:solidFill>
              </a:rPr>
              <a:t>A </a:t>
            </a:r>
            <a:r>
              <a:rPr lang="en" sz="1556" dirty="0">
                <a:solidFill>
                  <a:schemeClr val="dk1"/>
                </a:solidFill>
              </a:rPr>
              <a:t>a subset of Set </a:t>
            </a:r>
            <a:r>
              <a:rPr lang="en" sz="1556" i="1" dirty="0">
                <a:solidFill>
                  <a:schemeClr val="dk1"/>
                </a:solidFill>
              </a:rPr>
              <a:t>B</a:t>
            </a:r>
            <a:r>
              <a:rPr lang="en" sz="1556" dirty="0">
                <a:solidFill>
                  <a:schemeClr val="dk1"/>
                </a:solidFill>
              </a:rPr>
              <a:t>? </a:t>
            </a:r>
            <a:endParaRPr sz="1556" dirty="0">
              <a:solidFill>
                <a:schemeClr val="dk1"/>
              </a:solidFill>
            </a:endParaRPr>
          </a:p>
          <a:p>
            <a:pPr marL="0" marR="292601" indent="0">
              <a:spcBef>
                <a:spcPts val="2016"/>
              </a:spcBef>
              <a:buNone/>
            </a:pPr>
            <a:r>
              <a:rPr lang="en" sz="1556" dirty="0">
                <a:solidFill>
                  <a:schemeClr val="dk1"/>
                </a:solidFill>
              </a:rPr>
              <a:t>           Set </a:t>
            </a:r>
            <a:r>
              <a:rPr lang="en" sz="1556" i="1" dirty="0">
                <a:solidFill>
                  <a:schemeClr val="dk1"/>
                </a:solidFill>
              </a:rPr>
              <a:t>A </a:t>
            </a:r>
            <a:r>
              <a:rPr lang="en" sz="1556" dirty="0">
                <a:solidFill>
                  <a:schemeClr val="dk1"/>
                </a:solidFill>
              </a:rPr>
              <a:t>would be a subset of Set </a:t>
            </a:r>
            <a:r>
              <a:rPr lang="en" sz="1556" i="1" dirty="0">
                <a:solidFill>
                  <a:schemeClr val="dk1"/>
                </a:solidFill>
              </a:rPr>
              <a:t>B </a:t>
            </a:r>
            <a:r>
              <a:rPr lang="en" sz="1556" dirty="0">
                <a:solidFill>
                  <a:schemeClr val="dk1"/>
                </a:solidFill>
              </a:rPr>
              <a:t>if every element from Set </a:t>
            </a:r>
            <a:r>
              <a:rPr lang="en" sz="1556" i="1" dirty="0">
                <a:solidFill>
                  <a:schemeClr val="dk1"/>
                </a:solidFill>
              </a:rPr>
              <a:t>A </a:t>
            </a:r>
            <a:r>
              <a:rPr lang="en" sz="1556" dirty="0">
                <a:solidFill>
                  <a:schemeClr val="dk1"/>
                </a:solidFill>
              </a:rPr>
              <a:t>were also in Set </a:t>
            </a:r>
            <a:r>
              <a:rPr lang="en" sz="1556" i="1" dirty="0">
                <a:solidFill>
                  <a:schemeClr val="dk1"/>
                </a:solidFill>
              </a:rPr>
              <a:t>B</a:t>
            </a:r>
            <a:r>
              <a:rPr lang="en" sz="1556" dirty="0">
                <a:solidFill>
                  <a:schemeClr val="dk1"/>
                </a:solidFill>
              </a:rPr>
              <a:t>. However, this is not the case. </a:t>
            </a:r>
            <a:endParaRPr sz="1556" dirty="0">
              <a:solidFill>
                <a:schemeClr val="dk1"/>
              </a:solidFill>
            </a:endParaRPr>
          </a:p>
          <a:p>
            <a:pPr marL="0" marR="292601" indent="0">
              <a:spcBef>
                <a:spcPts val="2016"/>
              </a:spcBef>
              <a:buNone/>
            </a:pPr>
            <a:r>
              <a:rPr lang="en" sz="1556" dirty="0">
                <a:solidFill>
                  <a:schemeClr val="dk1"/>
                </a:solidFill>
              </a:rPr>
              <a:t>           The number 3 is in Set </a:t>
            </a:r>
            <a:r>
              <a:rPr lang="en" sz="1556" i="1" dirty="0">
                <a:solidFill>
                  <a:schemeClr val="dk1"/>
                </a:solidFill>
              </a:rPr>
              <a:t>A</a:t>
            </a:r>
            <a:r>
              <a:rPr lang="en" sz="1556" dirty="0">
                <a:solidFill>
                  <a:schemeClr val="dk1"/>
                </a:solidFill>
              </a:rPr>
              <a:t>, but not in Set </a:t>
            </a:r>
            <a:r>
              <a:rPr lang="en" sz="1556" i="1" dirty="0">
                <a:solidFill>
                  <a:schemeClr val="dk1"/>
                </a:solidFill>
              </a:rPr>
              <a:t>B</a:t>
            </a:r>
            <a:r>
              <a:rPr lang="en" sz="1556" dirty="0">
                <a:solidFill>
                  <a:schemeClr val="dk1"/>
                </a:solidFill>
              </a:rPr>
              <a:t>. Therefore, Set </a:t>
            </a:r>
            <a:r>
              <a:rPr lang="en" sz="1556" i="1" dirty="0">
                <a:solidFill>
                  <a:schemeClr val="dk1"/>
                </a:solidFill>
              </a:rPr>
              <a:t>A </a:t>
            </a:r>
            <a:r>
              <a:rPr lang="en" sz="1556" dirty="0">
                <a:solidFill>
                  <a:schemeClr val="dk1"/>
                </a:solidFill>
              </a:rPr>
              <a:t>is not a subset of Set B </a:t>
            </a:r>
            <a:endParaRPr sz="1556" dirty="0">
              <a:solidFill>
                <a:schemeClr val="dk1"/>
              </a:solidFill>
            </a:endParaRPr>
          </a:p>
          <a:p>
            <a:pPr marL="276345" marR="291050" indent="0">
              <a:spcBef>
                <a:spcPts val="2016"/>
              </a:spcBef>
              <a:buClr>
                <a:schemeClr val="dk1"/>
              </a:buClr>
              <a:buSzPts val="1100"/>
              <a:buNone/>
            </a:pPr>
            <a:endParaRPr sz="1556" dirty="0">
              <a:solidFill>
                <a:schemeClr val="dk1"/>
              </a:solidFill>
            </a:endParaRPr>
          </a:p>
        </p:txBody>
      </p:sp>
    </p:spTree>
    <p:extLst>
      <p:ext uri="{BB962C8B-B14F-4D97-AF65-F5344CB8AC3E}">
        <p14:creationId xmlns:p14="http://schemas.microsoft.com/office/powerpoint/2010/main" val="3492576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415600" y="0"/>
            <a:ext cx="11360800" cy="712000"/>
          </a:xfrm>
          <a:prstGeom prst="rect">
            <a:avLst/>
          </a:prstGeom>
        </p:spPr>
        <p:txBody>
          <a:bodyPr spcFirstLastPara="1" vert="horz" wrap="square" lIns="121900" tIns="121900" rIns="121900" bIns="121900" rtlCol="0" anchor="t" anchorCtr="0">
            <a:noAutofit/>
          </a:bodyPr>
          <a:lstStyle/>
          <a:p>
            <a:pPr marR="6347809">
              <a:lnSpc>
                <a:spcPct val="115000"/>
              </a:lnSpc>
              <a:spcBef>
                <a:spcPts val="2080"/>
              </a:spcBef>
            </a:pPr>
            <a:r>
              <a:rPr lang="en" sz="2089" b="1"/>
              <a:t> Operations on sets</a:t>
            </a:r>
            <a:endParaRPr sz="4267"/>
          </a:p>
        </p:txBody>
      </p:sp>
      <p:sp>
        <p:nvSpPr>
          <p:cNvPr id="123" name="Google Shape;123;p26"/>
          <p:cNvSpPr txBox="1">
            <a:spLocks noGrp="1"/>
          </p:cNvSpPr>
          <p:nvPr>
            <p:ph type="body" idx="1"/>
          </p:nvPr>
        </p:nvSpPr>
        <p:spPr>
          <a:xfrm>
            <a:off x="415600" y="712000"/>
            <a:ext cx="11360800" cy="5380000"/>
          </a:xfrm>
          <a:prstGeom prst="rect">
            <a:avLst/>
          </a:prstGeom>
        </p:spPr>
        <p:txBody>
          <a:bodyPr spcFirstLastPara="1" vert="horz" wrap="square" lIns="121900" tIns="121900" rIns="121900" bIns="121900" rtlCol="0" anchor="t" anchorCtr="0">
            <a:noAutofit/>
          </a:bodyPr>
          <a:lstStyle/>
          <a:p>
            <a:pPr marL="0" indent="0">
              <a:buNone/>
            </a:pPr>
            <a:endParaRPr sz="1467" dirty="0">
              <a:solidFill>
                <a:schemeClr val="dk1"/>
              </a:solidFill>
            </a:endParaRPr>
          </a:p>
          <a:p>
            <a:pPr marL="0" indent="0">
              <a:buNone/>
            </a:pPr>
            <a:r>
              <a:rPr lang="en" sz="1467" b="1" dirty="0">
                <a:solidFill>
                  <a:schemeClr val="dk1"/>
                </a:solidFill>
              </a:rPr>
              <a:t>1. Definition of Union of Sets:</a:t>
            </a:r>
            <a:r>
              <a:rPr lang="en" sz="1467" dirty="0">
                <a:solidFill>
                  <a:schemeClr val="dk1"/>
                </a:solidFill>
              </a:rPr>
              <a:t> </a:t>
            </a:r>
            <a:endParaRPr sz="1467" dirty="0">
              <a:solidFill>
                <a:schemeClr val="dk1"/>
              </a:solidFill>
            </a:endParaRPr>
          </a:p>
          <a:p>
            <a:pPr marL="0" marR="203195" indent="0">
              <a:spcBef>
                <a:spcPts val="2016"/>
              </a:spcBef>
              <a:buNone/>
            </a:pPr>
            <a:r>
              <a:rPr lang="en" sz="1556" dirty="0">
                <a:solidFill>
                  <a:schemeClr val="dk1"/>
                </a:solidFill>
              </a:rPr>
              <a:t>To find the union of two given sets A and B is a set which consists of all the elements of A and all the elements of B such that no element is repeated. </a:t>
            </a:r>
            <a:endParaRPr sz="1556" dirty="0">
              <a:solidFill>
                <a:schemeClr val="dk1"/>
              </a:solidFill>
            </a:endParaRPr>
          </a:p>
          <a:p>
            <a:pPr marL="0" marR="203195" indent="0">
              <a:spcBef>
                <a:spcPts val="2016"/>
              </a:spcBef>
              <a:buNone/>
            </a:pPr>
            <a:r>
              <a:rPr lang="en" sz="1556" dirty="0">
                <a:solidFill>
                  <a:schemeClr val="dk1"/>
                </a:solidFill>
              </a:rPr>
              <a:t>The symbol for denoting union of sets is  ̳∪‘. </a:t>
            </a:r>
            <a:endParaRPr sz="1556" dirty="0">
              <a:solidFill>
                <a:schemeClr val="dk1"/>
              </a:solidFill>
            </a:endParaRPr>
          </a:p>
          <a:p>
            <a:pPr marL="0" marR="4612525" indent="0">
              <a:spcBef>
                <a:spcPts val="2048"/>
              </a:spcBef>
              <a:buNone/>
            </a:pPr>
            <a:r>
              <a:rPr lang="en" sz="1556" dirty="0">
                <a:solidFill>
                  <a:schemeClr val="dk1"/>
                </a:solidFill>
              </a:rPr>
              <a:t>Some properties of the operation of union: </a:t>
            </a:r>
            <a:endParaRPr sz="1556" dirty="0">
              <a:solidFill>
                <a:schemeClr val="dk1"/>
              </a:solidFill>
            </a:endParaRPr>
          </a:p>
          <a:p>
            <a:pPr marL="0" marR="3373036" indent="0">
              <a:spcBef>
                <a:spcPts val="2080"/>
              </a:spcBef>
              <a:buNone/>
            </a:pPr>
            <a:r>
              <a:rPr lang="en" sz="1556" dirty="0">
                <a:solidFill>
                  <a:schemeClr val="dk1"/>
                </a:solidFill>
              </a:rPr>
              <a:t>(i) A∪B = B∪A </a:t>
            </a:r>
            <a:r>
              <a:rPr lang="en" sz="1556" b="1" dirty="0">
                <a:solidFill>
                  <a:schemeClr val="dk1"/>
                </a:solidFill>
              </a:rPr>
              <a:t>(Commutative law) </a:t>
            </a:r>
            <a:endParaRPr sz="1556" b="1" dirty="0">
              <a:solidFill>
                <a:schemeClr val="dk1"/>
              </a:solidFill>
            </a:endParaRPr>
          </a:p>
          <a:p>
            <a:pPr marL="0" marR="3584358" indent="0">
              <a:spcBef>
                <a:spcPts val="2080"/>
              </a:spcBef>
              <a:buNone/>
            </a:pPr>
            <a:r>
              <a:rPr lang="en" sz="1556" dirty="0">
                <a:solidFill>
                  <a:schemeClr val="dk1"/>
                </a:solidFill>
              </a:rPr>
              <a:t>(ii) A∪(B∪C) = (A∪B)∪C </a:t>
            </a:r>
            <a:r>
              <a:rPr lang="en" sz="1556" b="1" dirty="0">
                <a:solidFill>
                  <a:schemeClr val="dk1"/>
                </a:solidFill>
              </a:rPr>
              <a:t>(Associative law) </a:t>
            </a:r>
            <a:endParaRPr sz="1556" b="1" dirty="0">
              <a:solidFill>
                <a:schemeClr val="dk1"/>
              </a:solidFill>
            </a:endParaRPr>
          </a:p>
          <a:p>
            <a:pPr marL="0" marR="1239488" indent="0">
              <a:spcBef>
                <a:spcPts val="2048"/>
              </a:spcBef>
              <a:buNone/>
            </a:pPr>
            <a:r>
              <a:rPr lang="en" sz="1556" dirty="0">
                <a:solidFill>
                  <a:schemeClr val="dk1"/>
                </a:solidFill>
              </a:rPr>
              <a:t>(iii) A ∪ Ф = A </a:t>
            </a:r>
            <a:r>
              <a:rPr lang="en" sz="1556" b="1" dirty="0">
                <a:solidFill>
                  <a:schemeClr val="dk1"/>
                </a:solidFill>
              </a:rPr>
              <a:t>(Law of identity element, is the identity of </a:t>
            </a:r>
            <a:r>
              <a:rPr lang="en" sz="1556" dirty="0">
                <a:solidFill>
                  <a:schemeClr val="dk1"/>
                </a:solidFill>
              </a:rPr>
              <a:t>∪</a:t>
            </a:r>
            <a:r>
              <a:rPr lang="en" sz="1556" b="1" dirty="0">
                <a:solidFill>
                  <a:schemeClr val="dk1"/>
                </a:solidFill>
              </a:rPr>
              <a:t>) </a:t>
            </a:r>
            <a:endParaRPr sz="1556" b="1" dirty="0">
              <a:solidFill>
                <a:schemeClr val="dk1"/>
              </a:solidFill>
            </a:endParaRPr>
          </a:p>
          <a:p>
            <a:pPr marL="0" marR="3551847" indent="0">
              <a:spcBef>
                <a:spcPts val="2048"/>
              </a:spcBef>
              <a:buNone/>
            </a:pPr>
            <a:r>
              <a:rPr lang="en" sz="1556" dirty="0">
                <a:solidFill>
                  <a:schemeClr val="dk1"/>
                </a:solidFill>
              </a:rPr>
              <a:t>iv) A∪A = A </a:t>
            </a:r>
            <a:r>
              <a:rPr lang="en" sz="1556" b="1" dirty="0">
                <a:solidFill>
                  <a:schemeClr val="dk1"/>
                </a:solidFill>
              </a:rPr>
              <a:t>(Idempotent law) </a:t>
            </a:r>
            <a:endParaRPr sz="1556" b="1" dirty="0">
              <a:solidFill>
                <a:schemeClr val="dk1"/>
              </a:solidFill>
            </a:endParaRPr>
          </a:p>
          <a:p>
            <a:pPr marL="0" marR="2357061" indent="0">
              <a:spcBef>
                <a:spcPts val="2048"/>
              </a:spcBef>
              <a:buNone/>
            </a:pPr>
            <a:r>
              <a:rPr lang="en" sz="1556" dirty="0">
                <a:solidFill>
                  <a:schemeClr val="dk1"/>
                </a:solidFill>
              </a:rPr>
              <a:t>(v) U∪A = U </a:t>
            </a:r>
            <a:r>
              <a:rPr lang="en" sz="1556" b="1" dirty="0">
                <a:solidFill>
                  <a:schemeClr val="dk1"/>
                </a:solidFill>
              </a:rPr>
              <a:t>(Law of </a:t>
            </a:r>
            <a:r>
              <a:rPr lang="en" sz="1556" dirty="0">
                <a:solidFill>
                  <a:schemeClr val="dk1"/>
                </a:solidFill>
              </a:rPr>
              <a:t>∪</a:t>
            </a:r>
            <a:r>
              <a:rPr lang="en" sz="1556" b="1" dirty="0">
                <a:solidFill>
                  <a:schemeClr val="dk1"/>
                </a:solidFill>
              </a:rPr>
              <a:t>) </a:t>
            </a:r>
            <a:r>
              <a:rPr lang="en" sz="1556" dirty="0">
                <a:solidFill>
                  <a:schemeClr val="dk1"/>
                </a:solidFill>
              </a:rPr>
              <a:t>∪ is the universal set.</a:t>
            </a:r>
            <a:endParaRPr sz="1556" dirty="0">
              <a:solidFill>
                <a:schemeClr val="dk1"/>
              </a:solidFill>
            </a:endParaRPr>
          </a:p>
          <a:p>
            <a:pPr marL="0" marR="1446748" indent="0">
              <a:spcBef>
                <a:spcPts val="2048"/>
              </a:spcBef>
              <a:buNone/>
            </a:pPr>
            <a:r>
              <a:rPr lang="en" sz="1556" dirty="0">
                <a:solidFill>
                  <a:schemeClr val="dk1"/>
                </a:solidFill>
              </a:rPr>
              <a:t>       Note A ∪ Ф = Ф∪ A = A i.e. union of any set with the empty set is always the set itself. </a:t>
            </a:r>
            <a:endParaRPr sz="1556" dirty="0">
              <a:solidFill>
                <a:schemeClr val="dk1"/>
              </a:solidFill>
            </a:endParaRPr>
          </a:p>
        </p:txBody>
      </p:sp>
    </p:spTree>
    <p:extLst>
      <p:ext uri="{BB962C8B-B14F-4D97-AF65-F5344CB8AC3E}">
        <p14:creationId xmlns:p14="http://schemas.microsoft.com/office/powerpoint/2010/main" val="3681142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body" idx="1"/>
          </p:nvPr>
        </p:nvSpPr>
        <p:spPr>
          <a:xfrm>
            <a:off x="415600" y="131167"/>
            <a:ext cx="11360800" cy="5960800"/>
          </a:xfrm>
          <a:prstGeom prst="rect">
            <a:avLst/>
          </a:prstGeom>
        </p:spPr>
        <p:txBody>
          <a:bodyPr spcFirstLastPara="1" vert="horz" wrap="square" lIns="121900" tIns="121900" rIns="121900" bIns="121900" rtlCol="0" anchor="t" anchorCtr="0">
            <a:noAutofit/>
          </a:bodyPr>
          <a:lstStyle/>
          <a:p>
            <a:pPr marL="0" marR="7136206" indent="0">
              <a:spcBef>
                <a:spcPts val="2016"/>
              </a:spcBef>
              <a:buNone/>
            </a:pPr>
            <a:r>
              <a:rPr lang="en" sz="1556" dirty="0">
                <a:solidFill>
                  <a:schemeClr val="dk1"/>
                </a:solidFill>
              </a:rPr>
              <a:t>Examples: </a:t>
            </a:r>
            <a:endParaRPr sz="1556" dirty="0">
              <a:solidFill>
                <a:schemeClr val="dk1"/>
              </a:solidFill>
            </a:endParaRPr>
          </a:p>
          <a:p>
            <a:pPr marL="0" marR="2202633" indent="0">
              <a:spcBef>
                <a:spcPts val="2048"/>
              </a:spcBef>
              <a:buNone/>
            </a:pPr>
            <a:r>
              <a:rPr lang="en" sz="1556" b="1" dirty="0">
                <a:solidFill>
                  <a:schemeClr val="dk1"/>
                </a:solidFill>
              </a:rPr>
              <a:t>1. </a:t>
            </a:r>
            <a:r>
              <a:rPr lang="en" sz="1556" dirty="0">
                <a:solidFill>
                  <a:schemeClr val="dk1"/>
                </a:solidFill>
              </a:rPr>
              <a:t>If A = {1, 3, 7, 5} and </a:t>
            </a:r>
            <a:r>
              <a:rPr lang="en" sz="1556" b="1" dirty="0">
                <a:solidFill>
                  <a:schemeClr val="dk1"/>
                </a:solidFill>
              </a:rPr>
              <a:t>B </a:t>
            </a:r>
            <a:r>
              <a:rPr lang="en" sz="1556" dirty="0">
                <a:solidFill>
                  <a:schemeClr val="dk1"/>
                </a:solidFill>
              </a:rPr>
              <a:t>= {3, 7, 8, 9}. Find union of two set A and B. </a:t>
            </a:r>
            <a:endParaRPr sz="1556" dirty="0">
              <a:solidFill>
                <a:schemeClr val="dk1"/>
              </a:solidFill>
            </a:endParaRPr>
          </a:p>
          <a:p>
            <a:pPr marL="0" marR="369815" indent="0">
              <a:spcBef>
                <a:spcPts val="2016"/>
              </a:spcBef>
              <a:buNone/>
            </a:pPr>
            <a:r>
              <a:rPr lang="en" sz="1556" dirty="0">
                <a:solidFill>
                  <a:schemeClr val="dk1"/>
                </a:solidFill>
              </a:rPr>
              <a:t>A ∪ </a:t>
            </a:r>
            <a:r>
              <a:rPr lang="en" sz="1556" b="1" dirty="0">
                <a:solidFill>
                  <a:schemeClr val="dk1"/>
                </a:solidFill>
              </a:rPr>
              <a:t>B </a:t>
            </a:r>
            <a:r>
              <a:rPr lang="en" sz="1556" dirty="0">
                <a:solidFill>
                  <a:schemeClr val="dk1"/>
                </a:solidFill>
              </a:rPr>
              <a:t>= {1, 3, 5, 7, 8, 9} No element is repeated in the union of two sets. The common elements 3, 7 are taken only once. </a:t>
            </a:r>
            <a:endParaRPr sz="1556" dirty="0">
              <a:solidFill>
                <a:schemeClr val="dk1"/>
              </a:solidFill>
            </a:endParaRPr>
          </a:p>
          <a:p>
            <a:pPr marL="0" marR="1881585" indent="0">
              <a:spcBef>
                <a:spcPts val="2016"/>
              </a:spcBef>
              <a:buNone/>
            </a:pPr>
            <a:r>
              <a:rPr lang="en" sz="1556" dirty="0">
                <a:solidFill>
                  <a:schemeClr val="dk1"/>
                </a:solidFill>
              </a:rPr>
              <a:t>Let </a:t>
            </a:r>
            <a:r>
              <a:rPr lang="en" sz="1556" b="1" dirty="0">
                <a:solidFill>
                  <a:schemeClr val="dk1"/>
                </a:solidFill>
              </a:rPr>
              <a:t>X </a:t>
            </a:r>
            <a:r>
              <a:rPr lang="en" sz="1556" dirty="0">
                <a:solidFill>
                  <a:schemeClr val="dk1"/>
                </a:solidFill>
              </a:rPr>
              <a:t>= {a, e, i, o, u} </a:t>
            </a:r>
            <a:r>
              <a:rPr lang="en" sz="1556" b="1" dirty="0">
                <a:solidFill>
                  <a:schemeClr val="dk1"/>
                </a:solidFill>
              </a:rPr>
              <a:t>and Y </a:t>
            </a:r>
            <a:r>
              <a:rPr lang="en" sz="1556" dirty="0">
                <a:solidFill>
                  <a:schemeClr val="dk1"/>
                </a:solidFill>
              </a:rPr>
              <a:t>= {ф}. Find union of two given sets X and Y. </a:t>
            </a:r>
            <a:endParaRPr sz="1556" dirty="0">
              <a:solidFill>
                <a:schemeClr val="dk1"/>
              </a:solidFill>
            </a:endParaRPr>
          </a:p>
          <a:p>
            <a:pPr marL="0" marR="6229956" indent="0">
              <a:spcBef>
                <a:spcPts val="2016"/>
              </a:spcBef>
              <a:buNone/>
            </a:pPr>
            <a:r>
              <a:rPr lang="en" sz="1556" dirty="0">
                <a:solidFill>
                  <a:schemeClr val="dk1"/>
                </a:solidFill>
              </a:rPr>
              <a:t>X ∪ Y = {a, e, i, o, u} </a:t>
            </a:r>
            <a:endParaRPr sz="1556" dirty="0">
              <a:solidFill>
                <a:schemeClr val="dk1"/>
              </a:solidFill>
            </a:endParaRPr>
          </a:p>
          <a:p>
            <a:pPr marL="0" marR="3141393" indent="0">
              <a:spcBef>
                <a:spcPts val="2016"/>
              </a:spcBef>
              <a:buNone/>
            </a:pPr>
            <a:r>
              <a:rPr lang="en" sz="1556" dirty="0">
                <a:solidFill>
                  <a:schemeClr val="dk1"/>
                </a:solidFill>
              </a:rPr>
              <a:t>Therefore, union of any set with an empty set is the set itself. </a:t>
            </a:r>
            <a:endParaRPr sz="1556" dirty="0">
              <a:solidFill>
                <a:schemeClr val="dk1"/>
              </a:solidFill>
            </a:endParaRPr>
          </a:p>
          <a:p>
            <a:pPr marL="0" marR="4588141" indent="0">
              <a:spcBef>
                <a:spcPts val="2080"/>
              </a:spcBef>
              <a:buNone/>
            </a:pPr>
            <a:endParaRPr sz="1556" b="1" dirty="0">
              <a:solidFill>
                <a:schemeClr val="dk1"/>
              </a:solidFill>
            </a:endParaRPr>
          </a:p>
          <a:p>
            <a:pPr marL="0" marR="4588141" indent="0">
              <a:spcBef>
                <a:spcPts val="2080"/>
              </a:spcBef>
              <a:buNone/>
            </a:pPr>
            <a:r>
              <a:rPr lang="en" sz="1556" b="1" dirty="0">
                <a:solidFill>
                  <a:schemeClr val="dk1"/>
                </a:solidFill>
              </a:rPr>
              <a:t>2. Definition of Intersection of Sets</a:t>
            </a:r>
            <a:endParaRPr sz="1556" b="1" dirty="0">
              <a:solidFill>
                <a:schemeClr val="dk1"/>
              </a:solidFill>
            </a:endParaRPr>
          </a:p>
          <a:p>
            <a:pPr marL="0" marR="186939" indent="0">
              <a:spcBef>
                <a:spcPts val="2016"/>
              </a:spcBef>
              <a:buNone/>
            </a:pPr>
            <a:r>
              <a:rPr lang="en" sz="1556" dirty="0">
                <a:solidFill>
                  <a:schemeClr val="dk1"/>
                </a:solidFill>
              </a:rPr>
              <a:t>To find the intersection of two given sets A and B is a set which consists of all the elements which are common to both A and B. </a:t>
            </a:r>
            <a:endParaRPr sz="1556" dirty="0">
              <a:solidFill>
                <a:schemeClr val="dk1"/>
              </a:solidFill>
            </a:endParaRPr>
          </a:p>
          <a:p>
            <a:pPr marL="0" marR="3925726" indent="0">
              <a:spcBef>
                <a:spcPts val="2048"/>
              </a:spcBef>
              <a:buNone/>
            </a:pPr>
            <a:r>
              <a:rPr lang="en" sz="1556" dirty="0">
                <a:solidFill>
                  <a:schemeClr val="dk1"/>
                </a:solidFill>
              </a:rPr>
              <a:t>The symbol for denoting intersection of sets is  ̳</a:t>
            </a:r>
            <a:r>
              <a:rPr lang="en" sz="1556" b="1" dirty="0">
                <a:solidFill>
                  <a:schemeClr val="dk1"/>
                </a:solidFill>
              </a:rPr>
              <a:t>∩</a:t>
            </a:r>
            <a:r>
              <a:rPr lang="en" sz="1556" dirty="0">
                <a:solidFill>
                  <a:schemeClr val="dk1"/>
                </a:solidFill>
              </a:rPr>
              <a:t> </a:t>
            </a:r>
            <a:endParaRPr sz="1556" b="1" dirty="0">
              <a:solidFill>
                <a:schemeClr val="dk1"/>
              </a:solidFill>
            </a:endParaRPr>
          </a:p>
        </p:txBody>
      </p:sp>
    </p:spTree>
    <p:extLst>
      <p:ext uri="{BB962C8B-B14F-4D97-AF65-F5344CB8AC3E}">
        <p14:creationId xmlns:p14="http://schemas.microsoft.com/office/powerpoint/2010/main" val="4099384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body" idx="1"/>
          </p:nvPr>
        </p:nvSpPr>
        <p:spPr>
          <a:xfrm>
            <a:off x="415600" y="149900"/>
            <a:ext cx="11360800" cy="6520800"/>
          </a:xfrm>
          <a:prstGeom prst="rect">
            <a:avLst/>
          </a:prstGeom>
        </p:spPr>
        <p:txBody>
          <a:bodyPr spcFirstLastPara="1" vert="horz" wrap="square" lIns="121900" tIns="121900" rIns="121900" bIns="121900" rtlCol="0" anchor="t" anchorCtr="0">
            <a:noAutofit/>
          </a:bodyPr>
          <a:lstStyle/>
          <a:p>
            <a:pPr marL="0" marR="4198007" indent="0">
              <a:spcBef>
                <a:spcPts val="2048"/>
              </a:spcBef>
              <a:buNone/>
            </a:pPr>
            <a:r>
              <a:rPr lang="en" sz="1556" b="1" dirty="0">
                <a:solidFill>
                  <a:schemeClr val="dk1"/>
                </a:solidFill>
              </a:rPr>
              <a:t>Some properties of the operation of intersection </a:t>
            </a:r>
            <a:endParaRPr sz="1556" b="1" dirty="0">
              <a:solidFill>
                <a:schemeClr val="dk1"/>
              </a:solidFill>
            </a:endParaRPr>
          </a:p>
          <a:p>
            <a:pPr marL="0" marR="4055771" indent="0">
              <a:spcBef>
                <a:spcPts val="4320"/>
              </a:spcBef>
              <a:buNone/>
            </a:pPr>
            <a:r>
              <a:rPr lang="en" sz="1556" dirty="0">
                <a:solidFill>
                  <a:schemeClr val="dk1"/>
                </a:solidFill>
              </a:rPr>
              <a:t>(i) A∩B = B∩A (Commutative law) </a:t>
            </a:r>
            <a:endParaRPr sz="1556" dirty="0">
              <a:solidFill>
                <a:schemeClr val="dk1"/>
              </a:solidFill>
            </a:endParaRPr>
          </a:p>
          <a:p>
            <a:pPr marL="0" marR="4210199" indent="0">
              <a:spcBef>
                <a:spcPts val="2016"/>
              </a:spcBef>
              <a:buNone/>
            </a:pPr>
            <a:r>
              <a:rPr lang="en" sz="1556" dirty="0">
                <a:solidFill>
                  <a:schemeClr val="dk1"/>
                </a:solidFill>
              </a:rPr>
              <a:t>(ii) (A∩B)∩C = A∩ (B∩C) (Associative law) </a:t>
            </a:r>
            <a:endParaRPr sz="1556" dirty="0">
              <a:solidFill>
                <a:schemeClr val="dk1"/>
              </a:solidFill>
            </a:endParaRPr>
          </a:p>
          <a:p>
            <a:pPr marL="0" marR="4697867" indent="0">
              <a:spcBef>
                <a:spcPts val="2016"/>
              </a:spcBef>
              <a:buNone/>
            </a:pPr>
            <a:r>
              <a:rPr lang="en" sz="1556" dirty="0">
                <a:solidFill>
                  <a:schemeClr val="dk1"/>
                </a:solidFill>
              </a:rPr>
              <a:t>(iii) Ф ∩ A = Ф (Law of Ф) </a:t>
            </a:r>
            <a:endParaRPr sz="1556" dirty="0">
              <a:solidFill>
                <a:schemeClr val="dk1"/>
              </a:solidFill>
            </a:endParaRPr>
          </a:p>
          <a:p>
            <a:pPr marL="0" marR="4718186" indent="0">
              <a:spcBef>
                <a:spcPts val="2080"/>
              </a:spcBef>
              <a:buNone/>
            </a:pPr>
            <a:r>
              <a:rPr lang="en" sz="1556" dirty="0">
                <a:solidFill>
                  <a:schemeClr val="dk1"/>
                </a:solidFill>
              </a:rPr>
              <a:t>(iv) U∩A = A (Law of ∪) </a:t>
            </a:r>
            <a:endParaRPr sz="1556" dirty="0">
              <a:solidFill>
                <a:schemeClr val="dk1"/>
              </a:solidFill>
            </a:endParaRPr>
          </a:p>
          <a:p>
            <a:pPr marL="0" marR="4234582" indent="0">
              <a:spcBef>
                <a:spcPts val="1984"/>
              </a:spcBef>
              <a:buNone/>
            </a:pPr>
            <a:r>
              <a:rPr lang="en" sz="1556" dirty="0">
                <a:solidFill>
                  <a:schemeClr val="dk1"/>
                </a:solidFill>
              </a:rPr>
              <a:t>(v) A∩A = A (Idempotent law) </a:t>
            </a:r>
            <a:endParaRPr sz="1556" dirty="0">
              <a:solidFill>
                <a:schemeClr val="dk1"/>
              </a:solidFill>
            </a:endParaRPr>
          </a:p>
          <a:p>
            <a:pPr marL="0" marR="1735285" indent="0">
              <a:spcBef>
                <a:spcPts val="2048"/>
              </a:spcBef>
              <a:buNone/>
            </a:pPr>
            <a:r>
              <a:rPr lang="en" sz="1556" dirty="0">
                <a:solidFill>
                  <a:schemeClr val="dk1"/>
                </a:solidFill>
              </a:rPr>
              <a:t>(vi) A∩(B∪C) = (A∩B) ∪ (A∩C) (Distributive law) Here ∩ distributes over ∪ </a:t>
            </a:r>
            <a:endParaRPr sz="1556" dirty="0">
              <a:solidFill>
                <a:schemeClr val="dk1"/>
              </a:solidFill>
            </a:endParaRPr>
          </a:p>
          <a:p>
            <a:pPr marL="0" marR="1588984" indent="0">
              <a:spcBef>
                <a:spcPts val="2048"/>
              </a:spcBef>
              <a:buNone/>
            </a:pPr>
            <a:r>
              <a:rPr lang="en" sz="1556" dirty="0">
                <a:solidFill>
                  <a:schemeClr val="dk1"/>
                </a:solidFill>
              </a:rPr>
              <a:t>Also, A∪(B∩C) = (AUB) ∩ (AUC) (Distributive law) Here ∪ distributes over ∩ </a:t>
            </a:r>
            <a:endParaRPr sz="1556" dirty="0">
              <a:solidFill>
                <a:schemeClr val="dk1"/>
              </a:solidFill>
            </a:endParaRPr>
          </a:p>
          <a:p>
            <a:pPr marL="0" marR="7436934" indent="0">
              <a:spcBef>
                <a:spcPts val="2080"/>
              </a:spcBef>
              <a:buNone/>
            </a:pPr>
            <a:r>
              <a:rPr lang="en" sz="1556" b="1" dirty="0">
                <a:solidFill>
                  <a:schemeClr val="dk1"/>
                </a:solidFill>
              </a:rPr>
              <a:t>Notes: </a:t>
            </a:r>
            <a:endParaRPr sz="1556" b="1" dirty="0">
              <a:solidFill>
                <a:schemeClr val="dk1"/>
              </a:solidFill>
            </a:endParaRPr>
          </a:p>
          <a:p>
            <a:pPr marL="0" marR="796524" indent="0">
              <a:spcBef>
                <a:spcPts val="2016"/>
              </a:spcBef>
              <a:buNone/>
            </a:pPr>
            <a:r>
              <a:rPr lang="en" sz="1556" dirty="0">
                <a:solidFill>
                  <a:schemeClr val="dk1"/>
                </a:solidFill>
              </a:rPr>
              <a:t>A ∩ Ф = Ф ∩ A = Ф i.e. intersection of any set with the empty set is always the empty set</a:t>
            </a:r>
            <a:endParaRPr sz="1556" dirty="0">
              <a:solidFill>
                <a:schemeClr val="dk1"/>
              </a:solidFill>
            </a:endParaRPr>
          </a:p>
        </p:txBody>
      </p:sp>
    </p:spTree>
    <p:extLst>
      <p:ext uri="{BB962C8B-B14F-4D97-AF65-F5344CB8AC3E}">
        <p14:creationId xmlns:p14="http://schemas.microsoft.com/office/powerpoint/2010/main" val="745870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9"/>
          <p:cNvSpPr txBox="1">
            <a:spLocks noGrp="1"/>
          </p:cNvSpPr>
          <p:nvPr>
            <p:ph type="body" idx="1"/>
          </p:nvPr>
        </p:nvSpPr>
        <p:spPr>
          <a:xfrm>
            <a:off x="415600" y="0"/>
            <a:ext cx="11360800" cy="6708000"/>
          </a:xfrm>
          <a:prstGeom prst="rect">
            <a:avLst/>
          </a:prstGeom>
        </p:spPr>
        <p:txBody>
          <a:bodyPr spcFirstLastPara="1" vert="horz" wrap="square" lIns="121900" tIns="121900" rIns="121900" bIns="121900" rtlCol="0" anchor="t" anchorCtr="0">
            <a:noAutofit/>
          </a:bodyPr>
          <a:lstStyle/>
          <a:p>
            <a:pPr marL="0" marR="7136206" indent="0">
              <a:spcBef>
                <a:spcPts val="2016"/>
              </a:spcBef>
              <a:buNone/>
            </a:pPr>
            <a:r>
              <a:rPr lang="en" sz="1556" dirty="0">
                <a:solidFill>
                  <a:schemeClr val="dk1"/>
                </a:solidFill>
              </a:rPr>
              <a:t>Examples: </a:t>
            </a:r>
            <a:endParaRPr sz="1556" dirty="0">
              <a:solidFill>
                <a:schemeClr val="dk1"/>
              </a:solidFill>
            </a:endParaRPr>
          </a:p>
          <a:p>
            <a:pPr marL="0" marR="1239488" indent="0">
              <a:spcBef>
                <a:spcPts val="2016"/>
              </a:spcBef>
              <a:buNone/>
            </a:pPr>
            <a:r>
              <a:rPr lang="en" sz="1556" b="1" dirty="0">
                <a:solidFill>
                  <a:schemeClr val="dk1"/>
                </a:solidFill>
              </a:rPr>
              <a:t>1. </a:t>
            </a:r>
            <a:r>
              <a:rPr lang="en" sz="1556" dirty="0">
                <a:solidFill>
                  <a:schemeClr val="dk1"/>
                </a:solidFill>
              </a:rPr>
              <a:t>If A = {2, 4, 6, 8, 10} and </a:t>
            </a:r>
            <a:r>
              <a:rPr lang="en" sz="1556" b="1" dirty="0">
                <a:solidFill>
                  <a:schemeClr val="dk1"/>
                </a:solidFill>
              </a:rPr>
              <a:t>B </a:t>
            </a:r>
            <a:r>
              <a:rPr lang="en" sz="1556" dirty="0">
                <a:solidFill>
                  <a:schemeClr val="dk1"/>
                </a:solidFill>
              </a:rPr>
              <a:t>= {1, 3, 8, 4, 6}. Find intersection of two set A and B</a:t>
            </a:r>
            <a:endParaRPr sz="1556" dirty="0">
              <a:solidFill>
                <a:schemeClr val="dk1"/>
              </a:solidFill>
            </a:endParaRPr>
          </a:p>
          <a:p>
            <a:pPr marL="0" marR="6563196" indent="0">
              <a:spcBef>
                <a:spcPts val="1984"/>
              </a:spcBef>
              <a:buNone/>
            </a:pPr>
            <a:r>
              <a:rPr lang="en" sz="1556" dirty="0">
                <a:solidFill>
                  <a:schemeClr val="dk1"/>
                </a:solidFill>
              </a:rPr>
              <a:t>A ∩ B = {4, 6, 8}</a:t>
            </a:r>
            <a:endParaRPr sz="1556" dirty="0">
              <a:solidFill>
                <a:schemeClr val="dk1"/>
              </a:solidFill>
            </a:endParaRPr>
          </a:p>
          <a:p>
            <a:pPr marL="0" marR="1926288" indent="0">
              <a:spcBef>
                <a:spcPts val="2048"/>
              </a:spcBef>
              <a:buNone/>
            </a:pPr>
            <a:r>
              <a:rPr lang="en" sz="1556" dirty="0">
                <a:solidFill>
                  <a:schemeClr val="dk1"/>
                </a:solidFill>
              </a:rPr>
              <a:t>If X = {a, b, c} and </a:t>
            </a:r>
            <a:r>
              <a:rPr lang="en" sz="1556" b="1" dirty="0">
                <a:solidFill>
                  <a:schemeClr val="dk1"/>
                </a:solidFill>
              </a:rPr>
              <a:t>Y </a:t>
            </a:r>
            <a:r>
              <a:rPr lang="en" sz="1556" dirty="0">
                <a:solidFill>
                  <a:schemeClr val="dk1"/>
                </a:solidFill>
              </a:rPr>
              <a:t>= {ф}. Find intersection of two given sets X and Y. </a:t>
            </a:r>
            <a:endParaRPr sz="1556" dirty="0">
              <a:solidFill>
                <a:schemeClr val="dk1"/>
              </a:solidFill>
            </a:endParaRPr>
          </a:p>
          <a:p>
            <a:pPr marL="0" marR="6998033" indent="0">
              <a:spcBef>
                <a:spcPts val="2016"/>
              </a:spcBef>
              <a:buNone/>
            </a:pPr>
            <a:r>
              <a:rPr lang="en" sz="1556" dirty="0">
                <a:solidFill>
                  <a:schemeClr val="dk1"/>
                </a:solidFill>
              </a:rPr>
              <a:t>X ∩ Y = { } </a:t>
            </a:r>
            <a:endParaRPr sz="1556" dirty="0">
              <a:solidFill>
                <a:schemeClr val="dk1"/>
              </a:solidFill>
            </a:endParaRPr>
          </a:p>
          <a:p>
            <a:pPr marL="0" marR="5571605" indent="0">
              <a:spcBef>
                <a:spcPts val="2048"/>
              </a:spcBef>
              <a:buNone/>
            </a:pPr>
            <a:r>
              <a:rPr lang="en" sz="1556" b="1" dirty="0">
                <a:solidFill>
                  <a:schemeClr val="dk1"/>
                </a:solidFill>
              </a:rPr>
              <a:t>3. Difference of two sets </a:t>
            </a:r>
            <a:endParaRPr sz="1556" b="1" dirty="0">
              <a:solidFill>
                <a:schemeClr val="dk1"/>
              </a:solidFill>
            </a:endParaRPr>
          </a:p>
          <a:p>
            <a:pPr marL="0" marR="2292039" indent="0">
              <a:spcBef>
                <a:spcPts val="2016"/>
              </a:spcBef>
              <a:buNone/>
            </a:pPr>
            <a:r>
              <a:rPr lang="en" sz="1556" dirty="0">
                <a:solidFill>
                  <a:schemeClr val="dk1"/>
                </a:solidFill>
              </a:rPr>
              <a:t>If A and B are two sets, then their difference is given by A - B or B - A. </a:t>
            </a:r>
            <a:endParaRPr sz="1556" dirty="0">
              <a:solidFill>
                <a:schemeClr val="dk1"/>
              </a:solidFill>
            </a:endParaRPr>
          </a:p>
          <a:p>
            <a:pPr marL="0" marR="5226173" indent="0">
              <a:spcBef>
                <a:spcPts val="2016"/>
              </a:spcBef>
              <a:buNone/>
            </a:pPr>
            <a:r>
              <a:rPr lang="en" sz="1556" dirty="0">
                <a:solidFill>
                  <a:schemeClr val="dk1"/>
                </a:solidFill>
              </a:rPr>
              <a:t>• If A = {2, 3, 4} and B = {7, 5, 6} </a:t>
            </a:r>
            <a:endParaRPr sz="1556" dirty="0">
              <a:solidFill>
                <a:schemeClr val="dk1"/>
              </a:solidFill>
            </a:endParaRPr>
          </a:p>
          <a:p>
            <a:pPr marL="0" marR="3210480" indent="0">
              <a:spcBef>
                <a:spcPts val="2016"/>
              </a:spcBef>
              <a:buNone/>
            </a:pPr>
            <a:r>
              <a:rPr lang="en" sz="1556" dirty="0">
                <a:solidFill>
                  <a:schemeClr val="dk1"/>
                </a:solidFill>
              </a:rPr>
              <a:t>A - B means elements of A which are not the elements of B. </a:t>
            </a:r>
            <a:endParaRPr sz="1556" dirty="0">
              <a:solidFill>
                <a:schemeClr val="dk1"/>
              </a:solidFill>
            </a:endParaRPr>
          </a:p>
          <a:p>
            <a:pPr marL="0" marR="4762889" indent="0">
              <a:spcBef>
                <a:spcPts val="2016"/>
              </a:spcBef>
              <a:buNone/>
            </a:pPr>
            <a:r>
              <a:rPr lang="en" sz="1556" dirty="0">
                <a:solidFill>
                  <a:schemeClr val="dk1"/>
                </a:solidFill>
              </a:rPr>
              <a:t>i.e., in the above example A - B = {2, 3} </a:t>
            </a:r>
            <a:endParaRPr sz="1556" dirty="0">
              <a:solidFill>
                <a:schemeClr val="dk1"/>
              </a:solidFill>
            </a:endParaRPr>
          </a:p>
          <a:p>
            <a:pPr marL="0" marR="3222671" indent="0">
              <a:spcBef>
                <a:spcPts val="6112"/>
              </a:spcBef>
              <a:buNone/>
            </a:pPr>
            <a:r>
              <a:rPr lang="en" sz="1556" dirty="0">
                <a:solidFill>
                  <a:schemeClr val="dk1"/>
                </a:solidFill>
              </a:rPr>
              <a:t>If A and B are disjoint sets, then A – B = A and B – A = B </a:t>
            </a:r>
            <a:endParaRPr sz="1556" dirty="0">
              <a:solidFill>
                <a:schemeClr val="dk1"/>
              </a:solidFill>
            </a:endParaRPr>
          </a:p>
          <a:p>
            <a:pPr marL="0" marR="4762889" indent="0">
              <a:spcBef>
                <a:spcPts val="2016"/>
              </a:spcBef>
              <a:buNone/>
            </a:pPr>
            <a:endParaRPr sz="1556" dirty="0">
              <a:solidFill>
                <a:schemeClr val="dk1"/>
              </a:solidFill>
            </a:endParaRPr>
          </a:p>
        </p:txBody>
      </p:sp>
    </p:spTree>
    <p:extLst>
      <p:ext uri="{BB962C8B-B14F-4D97-AF65-F5344CB8AC3E}">
        <p14:creationId xmlns:p14="http://schemas.microsoft.com/office/powerpoint/2010/main" val="2129671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907756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txBox="1">
            <a:spLocks noGrp="1"/>
          </p:cNvSpPr>
          <p:nvPr>
            <p:ph type="body" idx="1"/>
          </p:nvPr>
        </p:nvSpPr>
        <p:spPr>
          <a:xfrm>
            <a:off x="415600" y="93700"/>
            <a:ext cx="11360800" cy="6558400"/>
          </a:xfrm>
          <a:prstGeom prst="rect">
            <a:avLst/>
          </a:prstGeom>
        </p:spPr>
        <p:txBody>
          <a:bodyPr spcFirstLastPara="1" vert="horz" wrap="square" lIns="121900" tIns="121900" rIns="121900" bIns="121900" rtlCol="0" anchor="t" anchorCtr="0">
            <a:noAutofit/>
          </a:bodyPr>
          <a:lstStyle/>
          <a:p>
            <a:pPr marL="0" marR="76198" indent="0">
              <a:spcBef>
                <a:spcPts val="2048"/>
              </a:spcBef>
              <a:buNone/>
            </a:pPr>
            <a:r>
              <a:rPr lang="en" sz="1556" b="1" dirty="0">
                <a:solidFill>
                  <a:schemeClr val="dk1"/>
                </a:solidFill>
              </a:rPr>
              <a:t>1. </a:t>
            </a:r>
            <a:r>
              <a:rPr lang="en" sz="1556" dirty="0">
                <a:solidFill>
                  <a:schemeClr val="dk1"/>
                </a:solidFill>
              </a:rPr>
              <a:t>A = {1, 2, 3} and B = {4, 5, 6}. Find the difference between the two sets:</a:t>
            </a:r>
            <a:endParaRPr sz="1556" dirty="0">
              <a:solidFill>
                <a:schemeClr val="dk1"/>
              </a:solidFill>
            </a:endParaRPr>
          </a:p>
          <a:p>
            <a:pPr marL="0" marR="7079311" indent="0">
              <a:spcBef>
                <a:spcPts val="2016"/>
              </a:spcBef>
              <a:buNone/>
            </a:pPr>
            <a:r>
              <a:rPr lang="en" sz="1556" dirty="0">
                <a:solidFill>
                  <a:schemeClr val="dk1"/>
                </a:solidFill>
              </a:rPr>
              <a:t>(i) A and B   (ii) B and A </a:t>
            </a:r>
            <a:endParaRPr sz="1556" dirty="0">
              <a:solidFill>
                <a:schemeClr val="dk1"/>
              </a:solidFill>
            </a:endParaRPr>
          </a:p>
          <a:p>
            <a:pPr marL="0" marR="7201228" indent="0">
              <a:spcBef>
                <a:spcPts val="2080"/>
              </a:spcBef>
              <a:buNone/>
            </a:pPr>
            <a:r>
              <a:rPr lang="en" sz="1556" b="1" dirty="0">
                <a:solidFill>
                  <a:schemeClr val="dk1"/>
                </a:solidFill>
              </a:rPr>
              <a:t>Solution: </a:t>
            </a:r>
            <a:endParaRPr sz="1556" b="1" dirty="0">
              <a:solidFill>
                <a:schemeClr val="dk1"/>
              </a:solidFill>
            </a:endParaRPr>
          </a:p>
          <a:p>
            <a:pPr marL="0" marR="2381444" indent="0">
              <a:spcBef>
                <a:spcPts val="1984"/>
              </a:spcBef>
              <a:buNone/>
            </a:pPr>
            <a:r>
              <a:rPr lang="en" sz="1556" dirty="0">
                <a:solidFill>
                  <a:schemeClr val="dk1"/>
                </a:solidFill>
              </a:rPr>
              <a:t>The two sets are disjoint as they do not have any elements in common. </a:t>
            </a:r>
            <a:endParaRPr sz="1556" dirty="0">
              <a:solidFill>
                <a:schemeClr val="dk1"/>
              </a:solidFill>
            </a:endParaRPr>
          </a:p>
          <a:p>
            <a:pPr marL="0" marR="6051145" indent="0">
              <a:spcBef>
                <a:spcPts val="2016"/>
              </a:spcBef>
              <a:buNone/>
            </a:pPr>
            <a:r>
              <a:rPr lang="en" sz="1556" dirty="0">
                <a:solidFill>
                  <a:schemeClr val="dk1"/>
                </a:solidFill>
              </a:rPr>
              <a:t>(i) A - B = {1, 2, 3} = A     (ii) B - A = {4, 5, 6} = B</a:t>
            </a:r>
            <a:endParaRPr sz="1556" dirty="0">
              <a:solidFill>
                <a:schemeClr val="dk1"/>
              </a:solidFill>
            </a:endParaRPr>
          </a:p>
          <a:p>
            <a:pPr marL="0" marR="4275221" indent="0">
              <a:spcBef>
                <a:spcPts val="3808"/>
              </a:spcBef>
              <a:buNone/>
            </a:pPr>
            <a:r>
              <a:rPr lang="en" sz="1556" b="1" dirty="0">
                <a:solidFill>
                  <a:schemeClr val="dk1"/>
                </a:solidFill>
              </a:rPr>
              <a:t>2. </a:t>
            </a:r>
            <a:r>
              <a:rPr lang="en" sz="1556" dirty="0">
                <a:solidFill>
                  <a:schemeClr val="dk1"/>
                </a:solidFill>
              </a:rPr>
              <a:t>Let A = {a, b, c, d, e, f} and B = {b, d, f, g}. </a:t>
            </a:r>
            <a:endParaRPr sz="1556" dirty="0">
              <a:solidFill>
                <a:schemeClr val="dk1"/>
              </a:solidFill>
            </a:endParaRPr>
          </a:p>
          <a:p>
            <a:pPr marL="0" marR="4722250" indent="0">
              <a:spcBef>
                <a:spcPts val="2048"/>
              </a:spcBef>
              <a:buNone/>
            </a:pPr>
            <a:r>
              <a:rPr lang="en" sz="1556" dirty="0">
                <a:solidFill>
                  <a:schemeClr val="dk1"/>
                </a:solidFill>
              </a:rPr>
              <a:t>Find the difference between the two sets: </a:t>
            </a:r>
            <a:endParaRPr sz="1556" dirty="0">
              <a:solidFill>
                <a:schemeClr val="dk1"/>
              </a:solidFill>
            </a:endParaRPr>
          </a:p>
          <a:p>
            <a:pPr marL="0" marR="7079311" indent="0">
              <a:spcBef>
                <a:spcPts val="2048"/>
              </a:spcBef>
              <a:buNone/>
            </a:pPr>
            <a:r>
              <a:rPr lang="en" sz="1556" dirty="0">
                <a:solidFill>
                  <a:schemeClr val="dk1"/>
                </a:solidFill>
              </a:rPr>
              <a:t>(i) A and B (ii) B and A </a:t>
            </a:r>
            <a:endParaRPr sz="1556" dirty="0">
              <a:solidFill>
                <a:schemeClr val="dk1"/>
              </a:solidFill>
            </a:endParaRPr>
          </a:p>
          <a:p>
            <a:pPr marL="0" marR="7201228" indent="0">
              <a:spcBef>
                <a:spcPts val="2080"/>
              </a:spcBef>
              <a:buNone/>
            </a:pPr>
            <a:r>
              <a:rPr lang="en" sz="1556" b="1" dirty="0">
                <a:solidFill>
                  <a:schemeClr val="dk1"/>
                </a:solidFill>
              </a:rPr>
              <a:t>Solution: </a:t>
            </a:r>
            <a:endParaRPr sz="1556" b="1" dirty="0">
              <a:solidFill>
                <a:schemeClr val="dk1"/>
              </a:solidFill>
            </a:endParaRPr>
          </a:p>
          <a:p>
            <a:pPr marL="0" marR="589387" indent="0">
              <a:spcBef>
                <a:spcPts val="1984"/>
              </a:spcBef>
              <a:buNone/>
            </a:pPr>
            <a:r>
              <a:rPr lang="en" sz="1556" dirty="0">
                <a:solidFill>
                  <a:schemeClr val="dk1"/>
                </a:solidFill>
              </a:rPr>
              <a:t>(i) A - B = {a, c, e}     Therefore, the elements a, c, e belong to A but not to B </a:t>
            </a:r>
            <a:endParaRPr sz="1556" dirty="0">
              <a:solidFill>
                <a:schemeClr val="dk1"/>
              </a:solidFill>
            </a:endParaRPr>
          </a:p>
          <a:p>
            <a:pPr marL="0" marR="1960952" indent="0">
              <a:spcBef>
                <a:spcPts val="2016"/>
              </a:spcBef>
              <a:buNone/>
            </a:pPr>
            <a:r>
              <a:rPr lang="en" sz="1556" dirty="0">
                <a:solidFill>
                  <a:schemeClr val="dk1"/>
                </a:solidFill>
              </a:rPr>
              <a:t>(ii) B - A = {g)    Therefore, the element g belongs to B but not A</a:t>
            </a:r>
            <a:endParaRPr sz="1556" dirty="0">
              <a:solidFill>
                <a:schemeClr val="dk1"/>
              </a:solidFill>
            </a:endParaRPr>
          </a:p>
        </p:txBody>
      </p:sp>
    </p:spTree>
    <p:extLst>
      <p:ext uri="{BB962C8B-B14F-4D97-AF65-F5344CB8AC3E}">
        <p14:creationId xmlns:p14="http://schemas.microsoft.com/office/powerpoint/2010/main" val="4014018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270934"/>
            <a:ext cx="11360800" cy="5820900"/>
          </a:xfrm>
        </p:spPr>
        <p:txBody>
          <a:bodyPr/>
          <a:lstStyle/>
          <a:p>
            <a:r>
              <a:rPr lang="en-IN" dirty="0" smtClean="0">
                <a:latin typeface="Times New Roman" panose="02020603050405020304" pitchFamily="18" charset="0"/>
                <a:cs typeface="Times New Roman" panose="02020603050405020304" pitchFamily="18" charset="0"/>
              </a:rPr>
              <a:t>A= { 0.6 &lt; a ≤ 1.6 }</a:t>
            </a:r>
          </a:p>
          <a:p>
            <a:r>
              <a:rPr lang="en-IN" dirty="0" smtClean="0">
                <a:latin typeface="Times New Roman" panose="02020603050405020304" pitchFamily="18" charset="0"/>
                <a:cs typeface="Times New Roman" panose="02020603050405020304" pitchFamily="18" charset="0"/>
              </a:rPr>
              <a:t>B = {1.0 ≤ b ≤2.5 }</a:t>
            </a:r>
          </a:p>
          <a:p>
            <a:pPr marL="152396" indent="0">
              <a:buNone/>
            </a:pPr>
            <a:endParaRPr lang="en-IN" dirty="0" smtClean="0">
              <a:latin typeface="Times New Roman" panose="02020603050405020304" pitchFamily="18" charset="0"/>
              <a:cs typeface="Times New Roman" panose="02020603050405020304" pitchFamily="18" charset="0"/>
            </a:endParaRPr>
          </a:p>
          <a:p>
            <a:pPr marL="152396"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then   A </a:t>
            </a:r>
            <a:r>
              <a:rPr lang="en-IN" dirty="0">
                <a:latin typeface="Times New Roman" panose="02020603050405020304" pitchFamily="18" charset="0"/>
                <a:cs typeface="Times New Roman" panose="02020603050405020304" pitchFamily="18" charset="0"/>
              </a:rPr>
              <a:t>–</a:t>
            </a:r>
            <a:r>
              <a:rPr lang="en-IN" dirty="0" smtClean="0">
                <a:latin typeface="Times New Roman" panose="02020603050405020304" pitchFamily="18" charset="0"/>
                <a:cs typeface="Times New Roman" panose="02020603050405020304" pitchFamily="18" charset="0"/>
              </a:rPr>
              <a:t> B = { 0.6 &lt; a &lt;1.0 }</a:t>
            </a:r>
          </a:p>
          <a:p>
            <a:pPr marL="152396" indent="0">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B – A  = </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1.6 </a:t>
            </a:r>
            <a:r>
              <a:rPr lang="en-IN" dirty="0">
                <a:latin typeface="Times New Roman" panose="02020603050405020304" pitchFamily="18" charset="0"/>
                <a:cs typeface="Times New Roman" panose="02020603050405020304" pitchFamily="18" charset="0"/>
              </a:rPr>
              <a:t>&lt; </a:t>
            </a:r>
            <a:r>
              <a:rPr lang="en-IN" dirty="0" smtClean="0">
                <a:latin typeface="Times New Roman" panose="02020603050405020304" pitchFamily="18" charset="0"/>
                <a:cs typeface="Times New Roman" panose="02020603050405020304" pitchFamily="18" charset="0"/>
              </a:rPr>
              <a:t>b </a:t>
            </a:r>
            <a:r>
              <a:rPr lang="en-IN" dirty="0">
                <a:latin typeface="Times New Roman" panose="02020603050405020304" pitchFamily="18" charset="0"/>
                <a:cs typeface="Times New Roman" panose="02020603050405020304" pitchFamily="18" charset="0"/>
              </a:rPr>
              <a:t>≤2.5 </a:t>
            </a:r>
            <a:endParaRPr lang="en-IN" dirty="0" smtClean="0">
              <a:latin typeface="Times New Roman" panose="02020603050405020304" pitchFamily="18" charset="0"/>
              <a:cs typeface="Times New Roman" panose="02020603050405020304" pitchFamily="18" charset="0"/>
            </a:endParaRPr>
          </a:p>
          <a:p>
            <a:pPr marL="152396" indent="0">
              <a:buNone/>
            </a:pPr>
            <a:endParaRPr lang="en-IN" dirty="0">
              <a:latin typeface="Times New Roman" panose="02020603050405020304" pitchFamily="18" charset="0"/>
              <a:cs typeface="Times New Roman" panose="02020603050405020304" pitchFamily="18" charset="0"/>
            </a:endParaRPr>
          </a:p>
          <a:p>
            <a:pPr marL="152396" indent="0">
              <a:buNone/>
            </a:pPr>
            <a:r>
              <a:rPr lang="en-IN" dirty="0" smtClean="0">
                <a:latin typeface="Times New Roman" panose="02020603050405020304" pitchFamily="18" charset="0"/>
                <a:cs typeface="Times New Roman" panose="02020603050405020304" pitchFamily="18" charset="0"/>
              </a:rPr>
              <a:t> A – B ≠ B </a:t>
            </a:r>
            <a:r>
              <a:rPr lang="en-IN" dirty="0">
                <a:latin typeface="Times New Roman" panose="02020603050405020304" pitchFamily="18" charset="0"/>
                <a:cs typeface="Times New Roman" panose="02020603050405020304" pitchFamily="18" charset="0"/>
              </a:rPr>
              <a:t>–</a:t>
            </a:r>
            <a:r>
              <a:rPr lang="en-IN" dirty="0" smtClean="0">
                <a:latin typeface="Times New Roman" panose="02020603050405020304" pitchFamily="18" charset="0"/>
                <a:cs typeface="Times New Roman" panose="02020603050405020304" pitchFamily="18" charset="0"/>
              </a:rPr>
              <a:t> 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0657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a:spLocks noGrp="1"/>
          </p:cNvSpPr>
          <p:nvPr>
            <p:ph type="body" idx="1"/>
          </p:nvPr>
        </p:nvSpPr>
        <p:spPr>
          <a:xfrm>
            <a:off x="415600" y="112433"/>
            <a:ext cx="11360800" cy="5979600"/>
          </a:xfrm>
          <a:prstGeom prst="rect">
            <a:avLst/>
          </a:prstGeom>
        </p:spPr>
        <p:txBody>
          <a:bodyPr spcFirstLastPara="1" vert="horz" wrap="square" lIns="121900" tIns="121900" rIns="121900" bIns="121900" rtlCol="0" anchor="t" anchorCtr="0">
            <a:noAutofit/>
          </a:bodyPr>
          <a:lstStyle/>
          <a:p>
            <a:pPr marL="0" marR="5616308" indent="0">
              <a:spcBef>
                <a:spcPts val="2080"/>
              </a:spcBef>
              <a:buNone/>
            </a:pPr>
            <a:r>
              <a:rPr lang="en" sz="1556" dirty="0">
                <a:solidFill>
                  <a:schemeClr val="dk1"/>
                </a:solidFill>
              </a:rPr>
              <a:t>4. </a:t>
            </a:r>
            <a:r>
              <a:rPr lang="en" sz="1556" b="1" dirty="0">
                <a:solidFill>
                  <a:schemeClr val="dk1"/>
                </a:solidFill>
              </a:rPr>
              <a:t>Complement of a Set </a:t>
            </a:r>
            <a:endParaRPr sz="1556" b="1" dirty="0">
              <a:solidFill>
                <a:schemeClr val="dk1"/>
              </a:solidFill>
            </a:endParaRPr>
          </a:p>
          <a:p>
            <a:pPr marL="0" marR="333240" indent="0">
              <a:spcBef>
                <a:spcPts val="2016"/>
              </a:spcBef>
              <a:buNone/>
            </a:pPr>
            <a:r>
              <a:rPr lang="en" sz="1556" dirty="0">
                <a:solidFill>
                  <a:schemeClr val="dk1"/>
                </a:solidFill>
              </a:rPr>
              <a:t>In complement of a set if S be the universal set and A a subset of S then the complement of A is the set of all elements of S which are not the elements of A. </a:t>
            </a:r>
            <a:endParaRPr sz="1556" dirty="0">
              <a:solidFill>
                <a:schemeClr val="dk1"/>
              </a:solidFill>
            </a:endParaRPr>
          </a:p>
          <a:p>
            <a:pPr marL="0" marR="152396" indent="0">
              <a:spcBef>
                <a:spcPts val="2016"/>
              </a:spcBef>
              <a:buNone/>
            </a:pPr>
            <a:r>
              <a:rPr lang="en" sz="1556" dirty="0">
                <a:solidFill>
                  <a:schemeClr val="dk1"/>
                </a:solidFill>
              </a:rPr>
              <a:t>Symbolically, we denote the complement of A with respect to S as A‘. </a:t>
            </a:r>
            <a:endParaRPr sz="1556" dirty="0">
              <a:solidFill>
                <a:schemeClr val="dk1"/>
              </a:solidFill>
            </a:endParaRPr>
          </a:p>
          <a:p>
            <a:pPr marL="0" marR="5096129" indent="0">
              <a:spcBef>
                <a:spcPts val="4320"/>
              </a:spcBef>
              <a:buNone/>
            </a:pPr>
            <a:r>
              <a:rPr lang="en" sz="1556" dirty="0">
                <a:solidFill>
                  <a:schemeClr val="dk1"/>
                </a:solidFill>
              </a:rPr>
              <a:t>Some properties of complement sets </a:t>
            </a:r>
            <a:endParaRPr sz="1556" dirty="0">
              <a:solidFill>
                <a:schemeClr val="dk1"/>
              </a:solidFill>
            </a:endParaRPr>
          </a:p>
          <a:p>
            <a:pPr marL="0" marR="4535311" indent="0">
              <a:spcBef>
                <a:spcPts val="2112"/>
              </a:spcBef>
              <a:buNone/>
            </a:pPr>
            <a:r>
              <a:rPr lang="en" sz="1556" dirty="0">
                <a:solidFill>
                  <a:schemeClr val="dk1"/>
                </a:solidFill>
              </a:rPr>
              <a:t>(i) A ∪ A' = A' ∪ A = ∪ (Complement law) </a:t>
            </a:r>
            <a:endParaRPr sz="1556" dirty="0">
              <a:solidFill>
                <a:schemeClr val="dk1"/>
              </a:solidFill>
            </a:endParaRPr>
          </a:p>
          <a:p>
            <a:pPr marL="0" marR="1036294" indent="0">
              <a:spcBef>
                <a:spcPts val="1984"/>
              </a:spcBef>
              <a:buNone/>
            </a:pPr>
            <a:r>
              <a:rPr lang="en" sz="1556" dirty="0">
                <a:solidFill>
                  <a:schemeClr val="dk1"/>
                </a:solidFill>
              </a:rPr>
              <a:t>(ii) (A ∩ A') = φ (Complement law) - The set and its complement are disjoint sets. </a:t>
            </a:r>
            <a:endParaRPr sz="1556" dirty="0">
              <a:solidFill>
                <a:schemeClr val="dk1"/>
              </a:solidFill>
            </a:endParaRPr>
          </a:p>
          <a:p>
            <a:pPr marL="0" marR="4624716" indent="0">
              <a:spcBef>
                <a:spcPts val="2080"/>
              </a:spcBef>
              <a:buNone/>
            </a:pPr>
            <a:r>
              <a:rPr lang="en" sz="1556" dirty="0">
                <a:solidFill>
                  <a:schemeClr val="dk1"/>
                </a:solidFill>
              </a:rPr>
              <a:t>(iii) (A ∪ B)'  = A' ∩ B' (De Morgan‘s law) </a:t>
            </a:r>
            <a:endParaRPr sz="1556" dirty="0">
              <a:solidFill>
                <a:schemeClr val="dk1"/>
              </a:solidFill>
            </a:endParaRPr>
          </a:p>
          <a:p>
            <a:pPr marL="0" marR="4600333" indent="0">
              <a:spcBef>
                <a:spcPts val="2016"/>
              </a:spcBef>
              <a:buNone/>
            </a:pPr>
            <a:r>
              <a:rPr lang="en" sz="1556" dirty="0">
                <a:solidFill>
                  <a:schemeClr val="dk1"/>
                </a:solidFill>
              </a:rPr>
              <a:t>(iv) (A ∩ B)' = A' ∪ B' (De Morgan‘s law) </a:t>
            </a:r>
            <a:endParaRPr sz="1556" dirty="0">
              <a:solidFill>
                <a:schemeClr val="dk1"/>
              </a:solidFill>
            </a:endParaRPr>
          </a:p>
          <a:p>
            <a:pPr marL="0" marR="4823847" indent="0">
              <a:spcBef>
                <a:spcPts val="2016"/>
              </a:spcBef>
              <a:buNone/>
            </a:pPr>
            <a:r>
              <a:rPr lang="en" sz="1556" dirty="0">
                <a:solidFill>
                  <a:schemeClr val="dk1"/>
                </a:solidFill>
              </a:rPr>
              <a:t>(v) (A')' = A (Law of complementation) </a:t>
            </a:r>
            <a:endParaRPr sz="1556" dirty="0">
              <a:solidFill>
                <a:schemeClr val="dk1"/>
              </a:solidFill>
            </a:endParaRPr>
          </a:p>
          <a:p>
            <a:pPr marL="0" marR="1434556" indent="0">
              <a:spcBef>
                <a:spcPts val="2048"/>
              </a:spcBef>
              <a:buNone/>
            </a:pPr>
            <a:r>
              <a:rPr lang="en" sz="1556" dirty="0">
                <a:solidFill>
                  <a:schemeClr val="dk1"/>
                </a:solidFill>
              </a:rPr>
              <a:t>(vi) Ф' = ∪ (Law of empty set - The complement of an empty set is a universal set. </a:t>
            </a:r>
            <a:endParaRPr sz="1556" dirty="0">
              <a:solidFill>
                <a:schemeClr val="dk1"/>
              </a:solidFill>
            </a:endParaRPr>
          </a:p>
          <a:p>
            <a:pPr marL="0" marR="1430492" indent="0">
              <a:spcBef>
                <a:spcPts val="2048"/>
              </a:spcBef>
              <a:buNone/>
            </a:pPr>
            <a:r>
              <a:rPr lang="en" sz="1556" dirty="0">
                <a:solidFill>
                  <a:schemeClr val="dk1"/>
                </a:solidFill>
              </a:rPr>
              <a:t>(vii) ∪' = Ф and universal set) - The complement of a universal set is an empty set. </a:t>
            </a:r>
            <a:endParaRPr sz="1556" dirty="0">
              <a:solidFill>
                <a:schemeClr val="dk1"/>
              </a:solidFill>
            </a:endParaRPr>
          </a:p>
        </p:txBody>
      </p:sp>
    </p:spTree>
    <p:extLst>
      <p:ext uri="{BB962C8B-B14F-4D97-AF65-F5344CB8AC3E}">
        <p14:creationId xmlns:p14="http://schemas.microsoft.com/office/powerpoint/2010/main" val="182891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2"/>
          <p:cNvSpPr txBox="1">
            <a:spLocks noGrp="1"/>
          </p:cNvSpPr>
          <p:nvPr>
            <p:ph type="body" idx="1"/>
          </p:nvPr>
        </p:nvSpPr>
        <p:spPr>
          <a:xfrm>
            <a:off x="442997" y="232093"/>
            <a:ext cx="11360800" cy="5942000"/>
          </a:xfrm>
          <a:prstGeom prst="rect">
            <a:avLst/>
          </a:prstGeom>
        </p:spPr>
        <p:txBody>
          <a:bodyPr spcFirstLastPara="1" vert="horz" wrap="square" lIns="121900" tIns="121900" rIns="121900" bIns="121900" rtlCol="0" anchor="t" anchorCtr="0">
            <a:noAutofit/>
          </a:bodyPr>
          <a:lstStyle/>
          <a:p>
            <a:pPr marL="0" marR="76198" indent="0">
              <a:spcBef>
                <a:spcPts val="2048"/>
              </a:spcBef>
              <a:buNone/>
            </a:pPr>
            <a:r>
              <a:rPr lang="en" sz="1556" b="1" dirty="0">
                <a:solidFill>
                  <a:schemeClr val="dk1"/>
                </a:solidFill>
              </a:rPr>
              <a:t>For Example; </a:t>
            </a:r>
            <a:r>
              <a:rPr lang="en" sz="1556" dirty="0">
                <a:solidFill>
                  <a:schemeClr val="dk1"/>
                </a:solidFill>
              </a:rPr>
              <a:t>If S = {1, 2, 3, 4, 5, 6, 7}   A = {1, 3, 7} find A'. </a:t>
            </a:r>
            <a:endParaRPr sz="1556" dirty="0">
              <a:solidFill>
                <a:schemeClr val="dk1"/>
              </a:solidFill>
            </a:endParaRPr>
          </a:p>
          <a:p>
            <a:pPr marL="0" marR="7201228" indent="0">
              <a:spcBef>
                <a:spcPts val="2016"/>
              </a:spcBef>
              <a:buNone/>
            </a:pPr>
            <a:r>
              <a:rPr lang="en" sz="1556" b="1" dirty="0">
                <a:solidFill>
                  <a:schemeClr val="dk1"/>
                </a:solidFill>
              </a:rPr>
              <a:t>Solution: </a:t>
            </a:r>
            <a:endParaRPr sz="1556" b="1" dirty="0">
              <a:solidFill>
                <a:schemeClr val="dk1"/>
              </a:solidFill>
            </a:endParaRPr>
          </a:p>
          <a:p>
            <a:pPr marL="0" marR="76198" indent="0">
              <a:spcBef>
                <a:spcPts val="1984"/>
              </a:spcBef>
              <a:buNone/>
            </a:pPr>
            <a:r>
              <a:rPr lang="en" sz="1556" dirty="0">
                <a:solidFill>
                  <a:schemeClr val="dk1"/>
                </a:solidFill>
              </a:rPr>
              <a:t>We observe that 2, 4, 5, 6 are the only elements of S which do not belong to A. </a:t>
            </a:r>
            <a:endParaRPr sz="1556" dirty="0">
              <a:solidFill>
                <a:schemeClr val="dk1"/>
              </a:solidFill>
            </a:endParaRPr>
          </a:p>
          <a:p>
            <a:pPr marL="0" marR="5823566" indent="0">
              <a:spcBef>
                <a:spcPts val="2016"/>
              </a:spcBef>
              <a:buNone/>
            </a:pPr>
            <a:r>
              <a:rPr lang="en" sz="1556" dirty="0">
                <a:solidFill>
                  <a:schemeClr val="dk1"/>
                </a:solidFill>
              </a:rPr>
              <a:t>Therefore, A' = {2, 4, 5, 6} </a:t>
            </a:r>
          </a:p>
          <a:p>
            <a:pPr marL="0" marR="5823566" indent="0">
              <a:spcBef>
                <a:spcPts val="2016"/>
              </a:spcBef>
              <a:buNone/>
            </a:pPr>
            <a:endParaRPr lang="en" sz="1556" dirty="0">
              <a:solidFill>
                <a:schemeClr val="dk1"/>
              </a:solidFill>
            </a:endParaRPr>
          </a:p>
        </p:txBody>
      </p:sp>
    </p:spTree>
    <p:extLst>
      <p:ext uri="{BB962C8B-B14F-4D97-AF65-F5344CB8AC3E}">
        <p14:creationId xmlns:p14="http://schemas.microsoft.com/office/powerpoint/2010/main" val="1847360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marR="6043017" indent="0">
              <a:spcBef>
                <a:spcPts val="2080"/>
              </a:spcBef>
              <a:buNone/>
            </a:pPr>
            <a:r>
              <a:rPr lang="en" sz="1556" b="1" dirty="0">
                <a:solidFill>
                  <a:schemeClr val="dk1"/>
                </a:solidFill>
              </a:rPr>
              <a:t>Algebraic laws on sets: </a:t>
            </a:r>
            <a:endParaRPr sz="1556" b="1" dirty="0">
              <a:solidFill>
                <a:schemeClr val="dk1"/>
              </a:solidFill>
            </a:endParaRPr>
          </a:p>
          <a:p>
            <a:pPr marL="0" marR="6055209" indent="0">
              <a:spcBef>
                <a:spcPts val="2048"/>
              </a:spcBef>
              <a:buNone/>
            </a:pPr>
            <a:r>
              <a:rPr lang="en" sz="1556" b="1" dirty="0">
                <a:solidFill>
                  <a:schemeClr val="dk1"/>
                </a:solidFill>
              </a:rPr>
              <a:t>1. Commutative Laws: </a:t>
            </a:r>
            <a:endParaRPr sz="1556" b="1" dirty="0">
              <a:solidFill>
                <a:schemeClr val="dk1"/>
              </a:solidFill>
            </a:endParaRPr>
          </a:p>
          <a:p>
            <a:pPr marL="0" marR="5441559" indent="0">
              <a:spcBef>
                <a:spcPts val="2016"/>
              </a:spcBef>
              <a:buNone/>
            </a:pPr>
            <a:r>
              <a:rPr lang="en" sz="1556" dirty="0">
                <a:solidFill>
                  <a:schemeClr val="dk1"/>
                </a:solidFill>
              </a:rPr>
              <a:t>For any two finite sets A and B</a:t>
            </a:r>
            <a:endParaRPr sz="1556" dirty="0">
              <a:solidFill>
                <a:schemeClr val="dk1"/>
              </a:solidFill>
            </a:endParaRPr>
          </a:p>
          <a:p>
            <a:pPr marL="0" marR="6494110" indent="0">
              <a:spcBef>
                <a:spcPts val="2016"/>
              </a:spcBef>
              <a:buNone/>
            </a:pPr>
            <a:r>
              <a:rPr lang="en" sz="1556" dirty="0">
                <a:solidFill>
                  <a:schemeClr val="dk1"/>
                </a:solidFill>
              </a:rPr>
              <a:t>(i) A U B = B U A </a:t>
            </a:r>
            <a:endParaRPr sz="1556" dirty="0">
              <a:solidFill>
                <a:schemeClr val="dk1"/>
              </a:solidFill>
            </a:endParaRPr>
          </a:p>
          <a:p>
            <a:pPr marL="0" marR="6441279" indent="0">
              <a:spcBef>
                <a:spcPts val="2048"/>
              </a:spcBef>
              <a:buNone/>
            </a:pPr>
            <a:r>
              <a:rPr lang="en" sz="1556" dirty="0">
                <a:solidFill>
                  <a:schemeClr val="dk1"/>
                </a:solidFill>
              </a:rPr>
              <a:t>(ii) A ∩ B = B ∩ A </a:t>
            </a:r>
            <a:endParaRPr sz="1556" dirty="0">
              <a:solidFill>
                <a:schemeClr val="dk1"/>
              </a:solidFill>
            </a:endParaRPr>
          </a:p>
          <a:p>
            <a:pPr marL="0" marR="6262467" indent="0">
              <a:spcBef>
                <a:spcPts val="2080"/>
              </a:spcBef>
              <a:buNone/>
            </a:pPr>
            <a:r>
              <a:rPr lang="en" sz="1556" b="1" dirty="0">
                <a:solidFill>
                  <a:schemeClr val="dk1"/>
                </a:solidFill>
              </a:rPr>
              <a:t>2. Associative Laws: </a:t>
            </a:r>
            <a:endParaRPr sz="1556" b="1" dirty="0">
              <a:solidFill>
                <a:schemeClr val="dk1"/>
              </a:solidFill>
            </a:endParaRPr>
          </a:p>
          <a:p>
            <a:pPr marL="0" marR="5112384" indent="0">
              <a:spcBef>
                <a:spcPts val="2016"/>
              </a:spcBef>
              <a:buNone/>
            </a:pPr>
            <a:r>
              <a:rPr lang="en" sz="1556" dirty="0">
                <a:solidFill>
                  <a:schemeClr val="dk1"/>
                </a:solidFill>
              </a:rPr>
              <a:t>For any three finite sets A, B and C; </a:t>
            </a:r>
            <a:endParaRPr sz="1556" dirty="0">
              <a:solidFill>
                <a:schemeClr val="dk1"/>
              </a:solidFill>
            </a:endParaRPr>
          </a:p>
          <a:p>
            <a:pPr marL="0" marR="5486263" indent="0">
              <a:spcBef>
                <a:spcPts val="2048"/>
              </a:spcBef>
              <a:buNone/>
            </a:pPr>
            <a:r>
              <a:rPr lang="en" sz="1556" dirty="0">
                <a:solidFill>
                  <a:schemeClr val="dk1"/>
                </a:solidFill>
              </a:rPr>
              <a:t>(i) (A U B) U C = A U (B U C) </a:t>
            </a:r>
            <a:endParaRPr sz="1556" dirty="0">
              <a:solidFill>
                <a:schemeClr val="dk1"/>
              </a:solidFill>
            </a:endParaRPr>
          </a:p>
          <a:p>
            <a:pPr marL="0" marR="5429368" indent="0">
              <a:spcBef>
                <a:spcPts val="2016"/>
              </a:spcBef>
              <a:buNone/>
            </a:pPr>
            <a:r>
              <a:rPr lang="en" sz="1556" dirty="0">
                <a:solidFill>
                  <a:schemeClr val="dk1"/>
                </a:solidFill>
              </a:rPr>
              <a:t>(ii) (A ∩ B) ∩ C = A ∩ (B ∩ C) </a:t>
            </a:r>
            <a:endParaRPr sz="1556" dirty="0">
              <a:solidFill>
                <a:schemeClr val="dk1"/>
              </a:solidFill>
            </a:endParaRPr>
          </a:p>
          <a:p>
            <a:pPr marL="0" marR="152396" indent="0">
              <a:spcBef>
                <a:spcPts val="2048"/>
              </a:spcBef>
              <a:buNone/>
            </a:pPr>
            <a:r>
              <a:rPr lang="en" sz="1556" dirty="0">
                <a:solidFill>
                  <a:schemeClr val="dk1"/>
                </a:solidFill>
              </a:rPr>
              <a:t>Thus, union and intersection are associative.</a:t>
            </a:r>
            <a:endParaRPr sz="1556" dirty="0">
              <a:solidFill>
                <a:schemeClr val="dk1"/>
              </a:solidFill>
            </a:endParaRPr>
          </a:p>
        </p:txBody>
      </p:sp>
    </p:spTree>
    <p:extLst>
      <p:ext uri="{BB962C8B-B14F-4D97-AF65-F5344CB8AC3E}">
        <p14:creationId xmlns:p14="http://schemas.microsoft.com/office/powerpoint/2010/main" val="3785852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4"/>
          <p:cNvSpPr txBox="1">
            <a:spLocks noGrp="1"/>
          </p:cNvSpPr>
          <p:nvPr>
            <p:ph type="body" idx="1"/>
          </p:nvPr>
        </p:nvSpPr>
        <p:spPr>
          <a:xfrm>
            <a:off x="659167" y="112433"/>
            <a:ext cx="11360800" cy="7047600"/>
          </a:xfrm>
          <a:prstGeom prst="rect">
            <a:avLst/>
          </a:prstGeom>
        </p:spPr>
        <p:txBody>
          <a:bodyPr spcFirstLastPara="1" vert="horz" wrap="square" lIns="121900" tIns="121900" rIns="121900" bIns="121900" rtlCol="0" anchor="t" anchorCtr="0">
            <a:noAutofit/>
          </a:bodyPr>
          <a:lstStyle/>
          <a:p>
            <a:pPr marL="0" marR="6229956" indent="0">
              <a:spcBef>
                <a:spcPts val="4352"/>
              </a:spcBef>
              <a:buNone/>
            </a:pPr>
            <a:r>
              <a:rPr lang="en" sz="1556" b="1">
                <a:solidFill>
                  <a:schemeClr val="dk1"/>
                </a:solidFill>
              </a:rPr>
              <a:t>3. Idempotent Laws: </a:t>
            </a:r>
            <a:endParaRPr sz="1556" b="1">
              <a:solidFill>
                <a:schemeClr val="dk1"/>
              </a:solidFill>
            </a:endParaRPr>
          </a:p>
          <a:p>
            <a:pPr marL="0" marR="6380320" indent="0">
              <a:spcBef>
                <a:spcPts val="2016"/>
              </a:spcBef>
              <a:buNone/>
            </a:pPr>
            <a:r>
              <a:rPr lang="en" sz="1556">
                <a:solidFill>
                  <a:schemeClr val="dk1"/>
                </a:solidFill>
              </a:rPr>
              <a:t>For any finite set A; </a:t>
            </a:r>
            <a:endParaRPr sz="1556">
              <a:solidFill>
                <a:schemeClr val="dk1"/>
              </a:solidFill>
            </a:endParaRPr>
          </a:p>
          <a:p>
            <a:pPr marL="0" marR="6855797" indent="0">
              <a:spcBef>
                <a:spcPts val="2048"/>
              </a:spcBef>
              <a:buNone/>
            </a:pPr>
            <a:r>
              <a:rPr lang="en" sz="1556">
                <a:solidFill>
                  <a:schemeClr val="dk1"/>
                </a:solidFill>
              </a:rPr>
              <a:t>(i) A U A = A </a:t>
            </a:r>
            <a:endParaRPr sz="1556">
              <a:solidFill>
                <a:schemeClr val="dk1"/>
              </a:solidFill>
            </a:endParaRPr>
          </a:p>
          <a:p>
            <a:pPr marL="0" marR="6802966" indent="0">
              <a:spcBef>
                <a:spcPts val="2048"/>
              </a:spcBef>
              <a:buNone/>
            </a:pPr>
            <a:r>
              <a:rPr lang="en" sz="1556">
                <a:solidFill>
                  <a:schemeClr val="dk1"/>
                </a:solidFill>
              </a:rPr>
              <a:t>(ii) A ∩ A = A </a:t>
            </a:r>
            <a:endParaRPr sz="1556">
              <a:solidFill>
                <a:schemeClr val="dk1"/>
              </a:solidFill>
            </a:endParaRPr>
          </a:p>
          <a:p>
            <a:pPr marL="0" marR="6197445" indent="0">
              <a:spcBef>
                <a:spcPts val="2048"/>
              </a:spcBef>
              <a:buNone/>
            </a:pPr>
            <a:r>
              <a:rPr lang="en" sz="1556" b="1">
                <a:solidFill>
                  <a:schemeClr val="dk1"/>
                </a:solidFill>
              </a:rPr>
              <a:t>4. Distributive Laws: </a:t>
            </a:r>
            <a:endParaRPr sz="1556" b="1">
              <a:solidFill>
                <a:schemeClr val="dk1"/>
              </a:solidFill>
            </a:endParaRPr>
          </a:p>
          <a:p>
            <a:pPr marL="0" marR="5108320" indent="0">
              <a:spcBef>
                <a:spcPts val="2016"/>
              </a:spcBef>
              <a:buNone/>
            </a:pPr>
            <a:r>
              <a:rPr lang="en" sz="1556">
                <a:solidFill>
                  <a:schemeClr val="dk1"/>
                </a:solidFill>
              </a:rPr>
              <a:t>For any three finite sets A, B and C; </a:t>
            </a:r>
            <a:endParaRPr sz="1556">
              <a:solidFill>
                <a:schemeClr val="dk1"/>
              </a:solidFill>
            </a:endParaRPr>
          </a:p>
          <a:p>
            <a:pPr marL="0" marR="4970146" indent="0">
              <a:spcBef>
                <a:spcPts val="2048"/>
              </a:spcBef>
              <a:buNone/>
            </a:pPr>
            <a:r>
              <a:rPr lang="en" sz="1556">
                <a:solidFill>
                  <a:schemeClr val="dk1"/>
                </a:solidFill>
              </a:rPr>
              <a:t>(i) A U (B ∩ C) = (A U B) ∩ (A U C) </a:t>
            </a:r>
            <a:endParaRPr sz="1556">
              <a:solidFill>
                <a:schemeClr val="dk1"/>
              </a:solidFill>
            </a:endParaRPr>
          </a:p>
          <a:p>
            <a:pPr marL="0" marR="4913253" indent="0">
              <a:spcBef>
                <a:spcPts val="2048"/>
              </a:spcBef>
              <a:buNone/>
            </a:pPr>
            <a:r>
              <a:rPr lang="en" sz="1556">
                <a:solidFill>
                  <a:schemeClr val="dk1"/>
                </a:solidFill>
              </a:rPr>
              <a:t>(ii) A ∩ (B U C) = (A ∩ B) U (A ∩ C) </a:t>
            </a:r>
            <a:endParaRPr sz="1556">
              <a:solidFill>
                <a:schemeClr val="dk1"/>
              </a:solidFill>
            </a:endParaRPr>
          </a:p>
          <a:p>
            <a:pPr marL="0" marR="76198" indent="0">
              <a:spcBef>
                <a:spcPts val="2016"/>
              </a:spcBef>
              <a:buNone/>
            </a:pPr>
            <a:r>
              <a:rPr lang="en" sz="1556">
                <a:solidFill>
                  <a:schemeClr val="dk1"/>
                </a:solidFill>
              </a:rPr>
              <a:t>Thus, union and intersection are distributive over intersection and union respectively</a:t>
            </a:r>
            <a:endParaRPr/>
          </a:p>
        </p:txBody>
      </p:sp>
    </p:spTree>
    <p:extLst>
      <p:ext uri="{BB962C8B-B14F-4D97-AF65-F5344CB8AC3E}">
        <p14:creationId xmlns:p14="http://schemas.microsoft.com/office/powerpoint/2010/main" val="269273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5"/>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marR="6108039" indent="0">
              <a:spcBef>
                <a:spcPts val="2080"/>
              </a:spcBef>
              <a:buNone/>
            </a:pPr>
            <a:r>
              <a:rPr lang="en" sz="1556" b="1" dirty="0">
                <a:solidFill>
                  <a:schemeClr val="dk1"/>
                </a:solidFill>
              </a:rPr>
              <a:t>5. De Morgan’s Laws: </a:t>
            </a:r>
            <a:endParaRPr sz="1556" b="1" dirty="0">
              <a:solidFill>
                <a:schemeClr val="dk1"/>
              </a:solidFill>
            </a:endParaRPr>
          </a:p>
          <a:p>
            <a:pPr marL="0" marR="247898" indent="0">
              <a:spcBef>
                <a:spcPts val="2016"/>
              </a:spcBef>
              <a:buClr>
                <a:schemeClr val="dk1"/>
              </a:buClr>
              <a:buSzPts val="1100"/>
              <a:buNone/>
            </a:pPr>
            <a:r>
              <a:rPr lang="en" sz="1556" dirty="0">
                <a:solidFill>
                  <a:schemeClr val="dk1"/>
                </a:solidFill>
              </a:rPr>
              <a:t>The complement of the union of two sets is equal to the intersection of their complements and the complement of the intersection of two sets is equal to the union of their complements. These are called </a:t>
            </a:r>
            <a:r>
              <a:rPr lang="en" sz="1556" b="1" dirty="0">
                <a:solidFill>
                  <a:schemeClr val="dk1"/>
                </a:solidFill>
              </a:rPr>
              <a:t>De Morgan’s laws</a:t>
            </a:r>
            <a:r>
              <a:rPr lang="en" sz="1556" dirty="0">
                <a:solidFill>
                  <a:schemeClr val="dk1"/>
                </a:solidFill>
              </a:rPr>
              <a:t>.</a:t>
            </a:r>
            <a:endParaRPr sz="1556" b="1" dirty="0">
              <a:solidFill>
                <a:schemeClr val="dk1"/>
              </a:solidFill>
            </a:endParaRPr>
          </a:p>
          <a:p>
            <a:pPr marL="0" marR="5388729" indent="0">
              <a:spcBef>
                <a:spcPts val="2016"/>
              </a:spcBef>
              <a:buNone/>
            </a:pPr>
            <a:r>
              <a:rPr lang="en" sz="1556" dirty="0">
                <a:solidFill>
                  <a:schemeClr val="dk1"/>
                </a:solidFill>
              </a:rPr>
              <a:t>For any two finite sets A and B; </a:t>
            </a:r>
            <a:endParaRPr sz="1556" dirty="0">
              <a:solidFill>
                <a:schemeClr val="dk1"/>
              </a:solidFill>
            </a:endParaRPr>
          </a:p>
          <a:p>
            <a:pPr marL="0" marR="5096129" indent="0">
              <a:spcBef>
                <a:spcPts val="2016"/>
              </a:spcBef>
              <a:buNone/>
            </a:pPr>
            <a:r>
              <a:rPr lang="en" sz="1556" dirty="0">
                <a:solidFill>
                  <a:schemeClr val="dk1"/>
                </a:solidFill>
              </a:rPr>
              <a:t>(i) A – (B U C) = (A – B) ∩ (A – C) </a:t>
            </a:r>
            <a:endParaRPr sz="1556" dirty="0">
              <a:solidFill>
                <a:schemeClr val="dk1"/>
              </a:solidFill>
            </a:endParaRPr>
          </a:p>
          <a:p>
            <a:pPr marL="0" marR="5075809" indent="0">
              <a:spcBef>
                <a:spcPts val="2048"/>
              </a:spcBef>
              <a:buNone/>
            </a:pPr>
            <a:r>
              <a:rPr lang="en" sz="1556" dirty="0">
                <a:solidFill>
                  <a:schemeClr val="dk1"/>
                </a:solidFill>
              </a:rPr>
              <a:t>(ii) A - (B ∩ C) = (A – B) U (A – C) </a:t>
            </a:r>
            <a:endParaRPr sz="1556" dirty="0">
              <a:solidFill>
                <a:schemeClr val="dk1"/>
              </a:solidFill>
            </a:endParaRPr>
          </a:p>
          <a:p>
            <a:pPr marL="0" marR="2209745" indent="0">
              <a:spcBef>
                <a:spcPts val="2048"/>
              </a:spcBef>
              <a:buNone/>
            </a:pPr>
            <a:r>
              <a:rPr lang="en" sz="1556" dirty="0">
                <a:solidFill>
                  <a:schemeClr val="dk1"/>
                </a:solidFill>
              </a:rPr>
              <a:t>De Morgan‘s Laws can also we written as: </a:t>
            </a:r>
            <a:endParaRPr sz="1556" dirty="0">
              <a:solidFill>
                <a:schemeClr val="dk1"/>
              </a:solidFill>
            </a:endParaRPr>
          </a:p>
          <a:p>
            <a:pPr marL="0" marR="5441559" indent="0">
              <a:spcBef>
                <a:spcPts val="2048"/>
              </a:spcBef>
              <a:buClr>
                <a:schemeClr val="dk1"/>
              </a:buClr>
              <a:buSzPts val="1100"/>
              <a:buNone/>
            </a:pPr>
            <a:r>
              <a:rPr lang="en" sz="1556" dirty="0">
                <a:solidFill>
                  <a:schemeClr val="dk1"/>
                </a:solidFill>
              </a:rPr>
              <a:t>For any two finite sets A and B; </a:t>
            </a:r>
            <a:endParaRPr sz="1556" dirty="0">
              <a:solidFill>
                <a:schemeClr val="dk1"/>
              </a:solidFill>
            </a:endParaRPr>
          </a:p>
          <a:p>
            <a:pPr marL="0" marR="3108882" indent="0">
              <a:spcBef>
                <a:spcPts val="2016"/>
              </a:spcBef>
              <a:buClr>
                <a:schemeClr val="dk1"/>
              </a:buClr>
              <a:buSzPts val="1100"/>
              <a:buNone/>
            </a:pPr>
            <a:r>
              <a:rPr lang="en" sz="1556" b="1" dirty="0">
                <a:solidFill>
                  <a:schemeClr val="dk1"/>
                </a:solidFill>
              </a:rPr>
              <a:t>(i) </a:t>
            </a:r>
            <a:r>
              <a:rPr lang="en" sz="1556" dirty="0">
                <a:solidFill>
                  <a:schemeClr val="dk1"/>
                </a:solidFill>
              </a:rPr>
              <a:t>(A U B)' = A' ∩ B' (which is a De Morgan's law of union). </a:t>
            </a:r>
            <a:endParaRPr sz="1556" dirty="0">
              <a:solidFill>
                <a:schemeClr val="dk1"/>
              </a:solidFill>
            </a:endParaRPr>
          </a:p>
          <a:p>
            <a:pPr marL="0" marR="2580574" indent="0">
              <a:spcBef>
                <a:spcPts val="2048"/>
              </a:spcBef>
              <a:buClr>
                <a:schemeClr val="dk1"/>
              </a:buClr>
              <a:buSzPts val="1100"/>
              <a:buNone/>
            </a:pPr>
            <a:r>
              <a:rPr lang="en" sz="1556" b="1" dirty="0">
                <a:solidFill>
                  <a:schemeClr val="dk1"/>
                </a:solidFill>
              </a:rPr>
              <a:t>(ii) </a:t>
            </a:r>
            <a:r>
              <a:rPr lang="en" sz="1556" dirty="0">
                <a:solidFill>
                  <a:schemeClr val="dk1"/>
                </a:solidFill>
              </a:rPr>
              <a:t>(A ∩ B)' = A' U B' (which is a De Morgan's law of intersection)</a:t>
            </a:r>
            <a:endParaRPr sz="1556" dirty="0">
              <a:solidFill>
                <a:schemeClr val="dk1"/>
              </a:solidFill>
            </a:endParaRPr>
          </a:p>
          <a:p>
            <a:pPr marL="0" indent="0">
              <a:spcAft>
                <a:spcPts val="2133"/>
              </a:spcAft>
              <a:buNone/>
            </a:pPr>
            <a:endParaRPr dirty="0"/>
          </a:p>
        </p:txBody>
      </p:sp>
    </p:spTree>
    <p:extLst>
      <p:ext uri="{BB962C8B-B14F-4D97-AF65-F5344CB8AC3E}">
        <p14:creationId xmlns:p14="http://schemas.microsoft.com/office/powerpoint/2010/main" val="1607358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6"/>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marR="6534749" indent="0">
              <a:spcBef>
                <a:spcPts val="2080"/>
              </a:spcBef>
              <a:buNone/>
            </a:pPr>
            <a:endParaRPr sz="1556" b="1" dirty="0">
              <a:solidFill>
                <a:schemeClr val="dk1"/>
              </a:solidFill>
            </a:endParaRPr>
          </a:p>
          <a:p>
            <a:pPr marL="0" marR="3657509" indent="0">
              <a:spcBef>
                <a:spcPts val="2080"/>
              </a:spcBef>
              <a:buClr>
                <a:schemeClr val="dk1"/>
              </a:buClr>
              <a:buSzPts val="1100"/>
              <a:buNone/>
            </a:pPr>
            <a:r>
              <a:rPr lang="en" sz="1556" b="1" dirty="0">
                <a:solidFill>
                  <a:schemeClr val="dk1"/>
                </a:solidFill>
              </a:rPr>
              <a:t>6. More laws of algebra of sets: </a:t>
            </a:r>
            <a:endParaRPr sz="1556" b="1" dirty="0">
              <a:solidFill>
                <a:schemeClr val="dk1"/>
              </a:solidFill>
            </a:endParaRPr>
          </a:p>
          <a:p>
            <a:pPr marL="0" marR="5242429" indent="0">
              <a:spcBef>
                <a:spcPts val="2016"/>
              </a:spcBef>
              <a:buClr>
                <a:schemeClr val="dk1"/>
              </a:buClr>
              <a:buSzPts val="1100"/>
              <a:buNone/>
            </a:pPr>
            <a:r>
              <a:rPr lang="en" sz="1556" b="1" dirty="0">
                <a:solidFill>
                  <a:schemeClr val="dk1"/>
                </a:solidFill>
              </a:rPr>
              <a:t> </a:t>
            </a:r>
            <a:r>
              <a:rPr lang="en" sz="1556" dirty="0">
                <a:solidFill>
                  <a:schemeClr val="dk1"/>
                </a:solidFill>
              </a:rPr>
              <a:t>For any two finite sets A and B; </a:t>
            </a:r>
            <a:endParaRPr sz="1556" dirty="0">
              <a:solidFill>
                <a:schemeClr val="dk1"/>
              </a:solidFill>
            </a:endParaRPr>
          </a:p>
          <a:p>
            <a:pPr marL="0" marR="2189547" indent="0">
              <a:spcBef>
                <a:spcPts val="2048"/>
              </a:spcBef>
              <a:buClr>
                <a:schemeClr val="dk1"/>
              </a:buClr>
              <a:buSzPts val="1100"/>
              <a:buNone/>
            </a:pPr>
            <a:r>
              <a:rPr lang="en" sz="1556" dirty="0">
                <a:solidFill>
                  <a:schemeClr val="dk1"/>
                </a:solidFill>
              </a:rPr>
              <a:t>(i) A – B = A ∩ B'         (ii) B – A = B ∩ A'      (iii) A – B = A ⇔ A ∩ B = ∅ </a:t>
            </a:r>
            <a:endParaRPr sz="1556" dirty="0">
              <a:solidFill>
                <a:schemeClr val="dk1"/>
              </a:solidFill>
            </a:endParaRPr>
          </a:p>
          <a:p>
            <a:pPr marL="0" marR="1960952" indent="0">
              <a:spcBef>
                <a:spcPts val="2048"/>
              </a:spcBef>
              <a:buClr>
                <a:schemeClr val="dk1"/>
              </a:buClr>
              <a:buSzPts val="1100"/>
              <a:buNone/>
            </a:pPr>
            <a:r>
              <a:rPr lang="en" sz="1556" dirty="0">
                <a:solidFill>
                  <a:schemeClr val="dk1"/>
                </a:solidFill>
              </a:rPr>
              <a:t>(iv) (A – B) U B = A U B (vi)  (A – B) U (B – A) = (A U B) – (A ∩ B)         (v) (A – B) ∩ B = ∅ </a:t>
            </a:r>
            <a:endParaRPr sz="1556" dirty="0">
              <a:solidFill>
                <a:schemeClr val="dk1"/>
              </a:solidFill>
            </a:endParaRPr>
          </a:p>
          <a:p>
            <a:pPr marL="0" marR="6534749" indent="0">
              <a:spcBef>
                <a:spcPts val="2080"/>
              </a:spcBef>
              <a:buNone/>
            </a:pPr>
            <a:r>
              <a:rPr lang="en-IN" sz="1556" b="1" dirty="0">
                <a:solidFill>
                  <a:schemeClr val="dk1"/>
                </a:solidFill>
              </a:rPr>
              <a:t>(vi) (AUB)= A+ </a:t>
            </a:r>
            <a:r>
              <a:rPr lang="en-IN" sz="1556" dirty="0">
                <a:solidFill>
                  <a:schemeClr val="dk1"/>
                </a:solidFill>
              </a:rPr>
              <a:t>B </a:t>
            </a:r>
            <a:r>
              <a:rPr lang="en-IN" sz="1556" b="1" dirty="0">
                <a:solidFill>
                  <a:schemeClr val="dk1"/>
                </a:solidFill>
              </a:rPr>
              <a:t>- (A</a:t>
            </a:r>
            <a:r>
              <a:rPr lang="en" sz="1556" dirty="0">
                <a:solidFill>
                  <a:schemeClr val="dk1"/>
                </a:solidFill>
              </a:rPr>
              <a:t> ∩B)</a:t>
            </a:r>
            <a:endParaRPr sz="1556" b="1" dirty="0">
              <a:solidFill>
                <a:schemeClr val="dk1"/>
              </a:solidFill>
            </a:endParaRPr>
          </a:p>
          <a:p>
            <a:pPr marL="0" marR="6534749" indent="0">
              <a:spcBef>
                <a:spcPts val="2080"/>
              </a:spcBef>
              <a:buNone/>
            </a:pPr>
            <a:r>
              <a:rPr lang="en" sz="1556" b="1" dirty="0">
                <a:solidFill>
                  <a:schemeClr val="dk1"/>
                </a:solidFill>
              </a:rPr>
              <a:t>Venn Diagrams:</a:t>
            </a:r>
            <a:endParaRPr sz="1556" b="1" dirty="0">
              <a:solidFill>
                <a:schemeClr val="dk1"/>
              </a:solidFill>
            </a:endParaRPr>
          </a:p>
          <a:p>
            <a:pPr marL="0" marR="593329" indent="0">
              <a:spcBef>
                <a:spcPts val="2016"/>
              </a:spcBef>
              <a:buNone/>
            </a:pPr>
            <a:r>
              <a:rPr lang="en" sz="1556" dirty="0">
                <a:solidFill>
                  <a:schemeClr val="dk1"/>
                </a:solidFill>
              </a:rPr>
              <a:t>Pictorial representations of sets represented by closed figures are called set diagrams or Venn diagrams. </a:t>
            </a:r>
            <a:endParaRPr sz="1556" dirty="0">
              <a:solidFill>
                <a:schemeClr val="dk1"/>
              </a:solidFill>
            </a:endParaRPr>
          </a:p>
          <a:p>
            <a:pPr marL="0" marR="520179" indent="0">
              <a:spcBef>
                <a:spcPts val="2016"/>
              </a:spcBef>
              <a:buNone/>
            </a:pPr>
            <a:r>
              <a:rPr lang="en" sz="1556" dirty="0">
                <a:solidFill>
                  <a:schemeClr val="dk1"/>
                </a:solidFill>
              </a:rPr>
              <a:t>Venn diagrams are used to illustrate various operations like union, intersection and difference.</a:t>
            </a:r>
            <a:endParaRPr sz="1556" b="1" dirty="0">
              <a:solidFill>
                <a:schemeClr val="dk1"/>
              </a:solidFill>
            </a:endParaRPr>
          </a:p>
        </p:txBody>
      </p:sp>
    </p:spTree>
    <p:extLst>
      <p:ext uri="{BB962C8B-B14F-4D97-AF65-F5344CB8AC3E}">
        <p14:creationId xmlns:p14="http://schemas.microsoft.com/office/powerpoint/2010/main" val="1127470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2999" y="262637"/>
            <a:ext cx="11360800" cy="5244311"/>
          </a:xfrm>
        </p:spPr>
        <p:txBody>
          <a:bodyPr/>
          <a:lstStyle/>
          <a:p>
            <a:r>
              <a:rPr lang="en-IN" dirty="0" smtClean="0"/>
              <a:t>A={2&lt;a≤16}  A={3,4,…16}</a:t>
            </a:r>
          </a:p>
          <a:p>
            <a:pPr marL="152396" indent="0">
              <a:buNone/>
            </a:pPr>
            <a:endParaRPr lang="en-IN" dirty="0" smtClean="0"/>
          </a:p>
          <a:p>
            <a:r>
              <a:rPr lang="en-IN" dirty="0" smtClean="0"/>
              <a:t>B={5&lt;b</a:t>
            </a:r>
            <a:r>
              <a:rPr lang="en-IN" dirty="0"/>
              <a:t> </a:t>
            </a:r>
            <a:r>
              <a:rPr lang="en-IN" dirty="0" smtClean="0"/>
              <a:t>≤22}   B={6,7,…22}</a:t>
            </a:r>
          </a:p>
          <a:p>
            <a:r>
              <a:rPr lang="en-IN" dirty="0" smtClean="0"/>
              <a:t>S={2&lt;s≤24}   S= {3,4,…24}</a:t>
            </a:r>
          </a:p>
          <a:p>
            <a:pPr marL="152396" indent="0">
              <a:buNone/>
            </a:pPr>
            <a:r>
              <a:rPr lang="en-IN" dirty="0" smtClean="0"/>
              <a:t>Verify de </a:t>
            </a:r>
            <a:r>
              <a:rPr lang="en-IN" dirty="0" err="1" smtClean="0"/>
              <a:t>morgan’s</a:t>
            </a:r>
            <a:r>
              <a:rPr lang="en-IN" dirty="0" smtClean="0"/>
              <a:t> law</a:t>
            </a:r>
          </a:p>
          <a:p>
            <a:pPr marL="152396" indent="0">
              <a:buNone/>
            </a:pPr>
            <a:r>
              <a:rPr lang="en-IN" dirty="0" smtClean="0"/>
              <a:t> (</a:t>
            </a:r>
            <a:r>
              <a:rPr lang="en-IN" dirty="0" err="1" smtClean="0"/>
              <a:t>i</a:t>
            </a:r>
            <a:r>
              <a:rPr lang="en-IN" dirty="0" smtClean="0"/>
              <a:t>)  </a:t>
            </a:r>
            <a:r>
              <a:rPr lang="en" dirty="0" smtClean="0">
                <a:solidFill>
                  <a:schemeClr val="dk1"/>
                </a:solidFill>
              </a:rPr>
              <a:t>(A ∩B)’=A’UB’                               (ii)</a:t>
            </a:r>
            <a:r>
              <a:rPr lang="en" dirty="0">
                <a:solidFill>
                  <a:schemeClr val="dk1"/>
                </a:solidFill>
              </a:rPr>
              <a:t> (A U B)' = A' ∩ B' </a:t>
            </a:r>
            <a:r>
              <a:rPr lang="en" dirty="0" smtClean="0">
                <a:solidFill>
                  <a:schemeClr val="dk1"/>
                </a:solidFill>
              </a:rPr>
              <a:t>  law of union</a:t>
            </a:r>
          </a:p>
          <a:p>
            <a:pPr marL="152396" indent="0">
              <a:buNone/>
            </a:pPr>
            <a:r>
              <a:rPr lang="en" dirty="0" smtClean="0">
                <a:solidFill>
                  <a:schemeClr val="dk1"/>
                </a:solidFill>
              </a:rPr>
              <a:t>C=(A </a:t>
            </a:r>
            <a:r>
              <a:rPr lang="en" dirty="0">
                <a:solidFill>
                  <a:schemeClr val="dk1"/>
                </a:solidFill>
              </a:rPr>
              <a:t>∩</a:t>
            </a:r>
            <a:r>
              <a:rPr lang="en" dirty="0" smtClean="0">
                <a:solidFill>
                  <a:schemeClr val="dk1"/>
                </a:solidFill>
              </a:rPr>
              <a:t>B)= {5&lt;c</a:t>
            </a:r>
            <a:r>
              <a:rPr lang="en-IN" dirty="0"/>
              <a:t> </a:t>
            </a:r>
            <a:r>
              <a:rPr lang="en-IN" dirty="0" smtClean="0"/>
              <a:t>≤16}</a:t>
            </a:r>
          </a:p>
          <a:p>
            <a:pPr marL="152396" indent="0">
              <a:buNone/>
            </a:pPr>
            <a:r>
              <a:rPr lang="en-IN" dirty="0" smtClean="0">
                <a:solidFill>
                  <a:schemeClr val="dk1"/>
                </a:solidFill>
              </a:rPr>
              <a:t>C’=</a:t>
            </a:r>
            <a:r>
              <a:rPr lang="en" dirty="0">
                <a:solidFill>
                  <a:schemeClr val="dk1"/>
                </a:solidFill>
              </a:rPr>
              <a:t>(A ∩B</a:t>
            </a:r>
            <a:r>
              <a:rPr lang="en" dirty="0" smtClean="0">
                <a:solidFill>
                  <a:schemeClr val="dk1"/>
                </a:solidFill>
              </a:rPr>
              <a:t>)’=S-(A </a:t>
            </a:r>
            <a:r>
              <a:rPr lang="en" dirty="0">
                <a:solidFill>
                  <a:schemeClr val="dk1"/>
                </a:solidFill>
              </a:rPr>
              <a:t>∩B</a:t>
            </a:r>
            <a:r>
              <a:rPr lang="en" dirty="0" smtClean="0">
                <a:solidFill>
                  <a:schemeClr val="dk1"/>
                </a:solidFill>
              </a:rPr>
              <a:t>)={2&lt;c</a:t>
            </a:r>
            <a:r>
              <a:rPr lang="en-IN" dirty="0"/>
              <a:t> </a:t>
            </a:r>
            <a:r>
              <a:rPr lang="en-IN" dirty="0" smtClean="0"/>
              <a:t>≤5, 16&lt;c</a:t>
            </a:r>
            <a:r>
              <a:rPr lang="en-IN" dirty="0"/>
              <a:t> </a:t>
            </a:r>
            <a:r>
              <a:rPr lang="en-IN" dirty="0" smtClean="0"/>
              <a:t>≤24}----(1)</a:t>
            </a:r>
            <a:endParaRPr lang="en" dirty="0" smtClean="0">
              <a:solidFill>
                <a:schemeClr val="dk1"/>
              </a:solidFill>
            </a:endParaRPr>
          </a:p>
          <a:p>
            <a:pPr marL="152396" indent="0">
              <a:buNone/>
            </a:pPr>
            <a:endParaRPr lang="en-IN" dirty="0" smtClean="0"/>
          </a:p>
          <a:p>
            <a:pPr marL="152396" indent="0">
              <a:buNone/>
            </a:pPr>
            <a:r>
              <a:rPr lang="en-IN" dirty="0" smtClean="0"/>
              <a:t>A’=S-A={16&lt;a</a:t>
            </a:r>
            <a:r>
              <a:rPr lang="en-IN" dirty="0"/>
              <a:t> </a:t>
            </a:r>
            <a:r>
              <a:rPr lang="en-IN" dirty="0" smtClean="0"/>
              <a:t>≤24}</a:t>
            </a:r>
          </a:p>
          <a:p>
            <a:pPr marL="152396" indent="0">
              <a:buNone/>
            </a:pPr>
            <a:r>
              <a:rPr lang="en-IN" dirty="0" smtClean="0"/>
              <a:t>B’=S-B={2&lt;b</a:t>
            </a:r>
            <a:r>
              <a:rPr lang="en-IN" dirty="0"/>
              <a:t> </a:t>
            </a:r>
            <a:r>
              <a:rPr lang="en-IN" dirty="0" smtClean="0"/>
              <a:t>≤5,22&lt;b</a:t>
            </a:r>
            <a:r>
              <a:rPr lang="en-IN" dirty="0"/>
              <a:t> </a:t>
            </a:r>
            <a:r>
              <a:rPr lang="en-IN" dirty="0" smtClean="0"/>
              <a:t>≤24}</a:t>
            </a:r>
          </a:p>
          <a:p>
            <a:pPr marL="152396" indent="0">
              <a:buNone/>
            </a:pPr>
            <a:r>
              <a:rPr lang="en" dirty="0" smtClean="0">
                <a:solidFill>
                  <a:schemeClr val="dk1"/>
                </a:solidFill>
              </a:rPr>
              <a:t>A’UB’={2&lt;c</a:t>
            </a:r>
            <a:r>
              <a:rPr lang="en" dirty="0">
                <a:solidFill>
                  <a:schemeClr val="dk1"/>
                </a:solidFill>
              </a:rPr>
              <a:t> </a:t>
            </a:r>
            <a:r>
              <a:rPr lang="en-IN" dirty="0"/>
              <a:t>≤</a:t>
            </a:r>
            <a:r>
              <a:rPr lang="en-IN" dirty="0" smtClean="0"/>
              <a:t>5,16&lt;c</a:t>
            </a:r>
            <a:r>
              <a:rPr lang="en-IN" dirty="0"/>
              <a:t> </a:t>
            </a:r>
            <a:r>
              <a:rPr lang="en-IN" dirty="0" smtClean="0"/>
              <a:t>≤24}----(2)</a:t>
            </a:r>
          </a:p>
        </p:txBody>
      </p:sp>
    </p:spTree>
    <p:extLst>
      <p:ext uri="{BB962C8B-B14F-4D97-AF65-F5344CB8AC3E}">
        <p14:creationId xmlns:p14="http://schemas.microsoft.com/office/powerpoint/2010/main" val="2231745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7"/>
          <p:cNvPicPr preferRelativeResize="0"/>
          <p:nvPr/>
        </p:nvPicPr>
        <p:blipFill>
          <a:blip r:embed="rId3">
            <a:alphaModFix/>
          </a:blip>
          <a:stretch>
            <a:fillRect/>
          </a:stretch>
        </p:blipFill>
        <p:spPr>
          <a:xfrm>
            <a:off x="203200" y="2208567"/>
            <a:ext cx="4979848" cy="4243035"/>
          </a:xfrm>
          <a:prstGeom prst="rect">
            <a:avLst/>
          </a:prstGeom>
          <a:noFill/>
          <a:ln>
            <a:noFill/>
          </a:ln>
        </p:spPr>
      </p:pic>
      <p:pic>
        <p:nvPicPr>
          <p:cNvPr id="179" name="Google Shape;179;p37"/>
          <p:cNvPicPr preferRelativeResize="0"/>
          <p:nvPr/>
        </p:nvPicPr>
        <p:blipFill>
          <a:blip r:embed="rId4">
            <a:alphaModFix/>
          </a:blip>
          <a:stretch>
            <a:fillRect/>
          </a:stretch>
        </p:blipFill>
        <p:spPr>
          <a:xfrm>
            <a:off x="203200" y="203201"/>
            <a:ext cx="4979835" cy="2005367"/>
          </a:xfrm>
          <a:prstGeom prst="rect">
            <a:avLst/>
          </a:prstGeom>
          <a:noFill/>
          <a:ln>
            <a:noFill/>
          </a:ln>
        </p:spPr>
      </p:pic>
      <p:pic>
        <p:nvPicPr>
          <p:cNvPr id="180" name="Google Shape;180;p37"/>
          <p:cNvPicPr preferRelativeResize="0"/>
          <p:nvPr/>
        </p:nvPicPr>
        <p:blipFill>
          <a:blip r:embed="rId5">
            <a:alphaModFix/>
          </a:blip>
          <a:stretch>
            <a:fillRect/>
          </a:stretch>
        </p:blipFill>
        <p:spPr>
          <a:xfrm>
            <a:off x="5284649" y="406400"/>
            <a:ext cx="6602551" cy="3239621"/>
          </a:xfrm>
          <a:prstGeom prst="rect">
            <a:avLst/>
          </a:prstGeom>
          <a:noFill/>
          <a:ln>
            <a:noFill/>
          </a:ln>
        </p:spPr>
      </p:pic>
      <p:pic>
        <p:nvPicPr>
          <p:cNvPr id="181" name="Google Shape;181;p37"/>
          <p:cNvPicPr preferRelativeResize="0"/>
          <p:nvPr/>
        </p:nvPicPr>
        <p:blipFill>
          <a:blip r:embed="rId6">
            <a:alphaModFix/>
          </a:blip>
          <a:stretch>
            <a:fillRect/>
          </a:stretch>
        </p:blipFill>
        <p:spPr>
          <a:xfrm>
            <a:off x="5284648" y="3646022"/>
            <a:ext cx="6602552" cy="2643252"/>
          </a:xfrm>
          <a:prstGeom prst="rect">
            <a:avLst/>
          </a:prstGeom>
          <a:noFill/>
          <a:ln>
            <a:noFill/>
          </a:ln>
        </p:spPr>
      </p:pic>
    </p:spTree>
    <p:extLst>
      <p:ext uri="{BB962C8B-B14F-4D97-AF65-F5344CB8AC3E}">
        <p14:creationId xmlns:p14="http://schemas.microsoft.com/office/powerpoint/2010/main" val="1393975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370363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8"/>
          <p:cNvPicPr preferRelativeResize="0"/>
          <p:nvPr/>
        </p:nvPicPr>
        <p:blipFill>
          <a:blip r:embed="rId3">
            <a:alphaModFix/>
          </a:blip>
          <a:stretch>
            <a:fillRect/>
          </a:stretch>
        </p:blipFill>
        <p:spPr>
          <a:xfrm>
            <a:off x="203200" y="203200"/>
            <a:ext cx="7399997" cy="6451600"/>
          </a:xfrm>
          <a:prstGeom prst="rect">
            <a:avLst/>
          </a:prstGeom>
          <a:noFill/>
          <a:ln>
            <a:noFill/>
          </a:ln>
        </p:spPr>
      </p:pic>
    </p:spTree>
    <p:extLst>
      <p:ext uri="{BB962C8B-B14F-4D97-AF65-F5344CB8AC3E}">
        <p14:creationId xmlns:p14="http://schemas.microsoft.com/office/powerpoint/2010/main" val="1580867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80623"/>
            <a:ext cx="11776400" cy="5911211"/>
          </a:xfrm>
        </p:spPr>
        <p:txBody>
          <a:bodyPr/>
          <a:lstStyle/>
          <a:p>
            <a:pPr marL="152396" indent="0">
              <a:buNone/>
            </a:pPr>
            <a:endParaRPr lang="en-IN" dirty="0" smtClean="0"/>
          </a:p>
          <a:p>
            <a:pPr marL="152396" indent="0">
              <a:buNone/>
            </a:pPr>
            <a:endParaRPr lang="en-IN" dirty="0"/>
          </a:p>
          <a:p>
            <a:pPr marL="152396" indent="0">
              <a:buNone/>
            </a:pPr>
            <a:endParaRPr lang="en-IN" dirty="0" smtClean="0"/>
          </a:p>
          <a:p>
            <a:pPr marL="152396" indent="0">
              <a:buNone/>
            </a:pPr>
            <a:endParaRPr lang="en-IN" dirty="0"/>
          </a:p>
        </p:txBody>
      </p:sp>
      <p:pic>
        <p:nvPicPr>
          <p:cNvPr id="5" name="Picture 4"/>
          <p:cNvPicPr>
            <a:picLocks noChangeAspect="1"/>
          </p:cNvPicPr>
          <p:nvPr/>
        </p:nvPicPr>
        <p:blipFill>
          <a:blip r:embed="rId2"/>
          <a:stretch>
            <a:fillRect/>
          </a:stretch>
        </p:blipFill>
        <p:spPr>
          <a:xfrm>
            <a:off x="0" y="67745"/>
            <a:ext cx="7473245" cy="3905955"/>
          </a:xfrm>
          <a:prstGeom prst="rect">
            <a:avLst/>
          </a:prstGeom>
        </p:spPr>
      </p:pic>
      <p:pic>
        <p:nvPicPr>
          <p:cNvPr id="6" name="Picture 5"/>
          <p:cNvPicPr>
            <a:picLocks noChangeAspect="1"/>
          </p:cNvPicPr>
          <p:nvPr/>
        </p:nvPicPr>
        <p:blipFill>
          <a:blip r:embed="rId3"/>
          <a:stretch>
            <a:fillRect/>
          </a:stretch>
        </p:blipFill>
        <p:spPr>
          <a:xfrm>
            <a:off x="7049909" y="1"/>
            <a:ext cx="5588000" cy="6660444"/>
          </a:xfrm>
          <a:prstGeom prst="rect">
            <a:avLst/>
          </a:prstGeom>
        </p:spPr>
      </p:pic>
      <p:pic>
        <p:nvPicPr>
          <p:cNvPr id="7" name="Picture 6"/>
          <p:cNvPicPr>
            <a:picLocks noChangeAspect="1"/>
          </p:cNvPicPr>
          <p:nvPr/>
        </p:nvPicPr>
        <p:blipFill>
          <a:blip r:embed="rId4"/>
          <a:stretch>
            <a:fillRect/>
          </a:stretch>
        </p:blipFill>
        <p:spPr>
          <a:xfrm>
            <a:off x="2" y="3973699"/>
            <a:ext cx="7292621" cy="2884301"/>
          </a:xfrm>
          <a:prstGeom prst="rect">
            <a:avLst/>
          </a:prstGeom>
        </p:spPr>
      </p:pic>
    </p:spTree>
    <p:extLst>
      <p:ext uri="{BB962C8B-B14F-4D97-AF65-F5344CB8AC3E}">
        <p14:creationId xmlns:p14="http://schemas.microsoft.com/office/powerpoint/2010/main" val="2614221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b="1" dirty="0"/>
              <a:t>Problems of set theory: </a:t>
            </a:r>
            <a:br>
              <a:rPr lang="en-IN" b="1" dirty="0"/>
            </a:br>
            <a:endParaRPr lang="en-IN" dirty="0"/>
          </a:p>
        </p:txBody>
      </p:sp>
      <p:sp>
        <p:nvSpPr>
          <p:cNvPr id="3" name="Text Placeholder 2"/>
          <p:cNvSpPr>
            <a:spLocks noGrp="1"/>
          </p:cNvSpPr>
          <p:nvPr>
            <p:ph type="body" idx="1"/>
          </p:nvPr>
        </p:nvSpPr>
        <p:spPr/>
        <p:txBody>
          <a:bodyPr/>
          <a:lstStyle/>
          <a:p>
            <a:r>
              <a:rPr lang="en-IN" sz="1600" dirty="0"/>
              <a:t>1. Let A and B be two finite sets such that n(A) = 20, n(B) = 28 and n(A ∪ B) = 36, find n(A ∩ B).</a:t>
            </a:r>
          </a:p>
          <a:p>
            <a:r>
              <a:rPr lang="en-IN" sz="1600" b="1" dirty="0"/>
              <a:t>Solution: </a:t>
            </a:r>
            <a:r>
              <a:rPr lang="en-IN" sz="1600" dirty="0"/>
              <a:t/>
            </a:r>
            <a:br>
              <a:rPr lang="en-IN" sz="1600" dirty="0"/>
            </a:br>
            <a:r>
              <a:rPr lang="en-IN" sz="1600" dirty="0"/>
              <a:t/>
            </a:r>
            <a:br>
              <a:rPr lang="en-IN" sz="1600" dirty="0"/>
            </a:br>
            <a:r>
              <a:rPr lang="en-IN" sz="1600" dirty="0"/>
              <a:t>Using the formula n(A ∪ B) = n(A) + n(B) - n(A ∩ B). </a:t>
            </a:r>
            <a:br>
              <a:rPr lang="en-IN" sz="1600" dirty="0"/>
            </a:br>
            <a:r>
              <a:rPr lang="en-IN" sz="1600" dirty="0"/>
              <a:t/>
            </a:r>
            <a:br>
              <a:rPr lang="en-IN" sz="1600" dirty="0"/>
            </a:br>
            <a:r>
              <a:rPr lang="en-IN" sz="1600" dirty="0"/>
              <a:t>then n(A ∩ B) = n(A) + n(B) - n(A ∪ B) </a:t>
            </a:r>
            <a:br>
              <a:rPr lang="en-IN" sz="1600" dirty="0"/>
            </a:br>
            <a:r>
              <a:rPr lang="en-IN" sz="1600" dirty="0"/>
              <a:t/>
            </a:r>
            <a:br>
              <a:rPr lang="en-IN" sz="1600" dirty="0"/>
            </a:br>
            <a:r>
              <a:rPr lang="en-IN" sz="1600" dirty="0"/>
              <a:t>                     = 20 + 28 - 36 </a:t>
            </a:r>
            <a:br>
              <a:rPr lang="en-IN" sz="1600" dirty="0"/>
            </a:br>
            <a:r>
              <a:rPr lang="en-IN" sz="1600" dirty="0"/>
              <a:t/>
            </a:r>
            <a:br>
              <a:rPr lang="en-IN" sz="1600" dirty="0"/>
            </a:br>
            <a:r>
              <a:rPr lang="en-IN" sz="1600" dirty="0"/>
              <a:t>                     = 48 - 36 </a:t>
            </a:r>
            <a:br>
              <a:rPr lang="en-IN" sz="1600" dirty="0"/>
            </a:br>
            <a:r>
              <a:rPr lang="en-IN" sz="1600" dirty="0"/>
              <a:t/>
            </a:r>
            <a:br>
              <a:rPr lang="en-IN" sz="1600" dirty="0"/>
            </a:br>
            <a:r>
              <a:rPr lang="en-IN" sz="1600" dirty="0"/>
              <a:t>                     = 12 </a:t>
            </a:r>
          </a:p>
          <a:p>
            <a:endParaRPr lang="en-IN" dirty="0"/>
          </a:p>
        </p:txBody>
      </p:sp>
    </p:spTree>
    <p:extLst>
      <p:ext uri="{BB962C8B-B14F-4D97-AF65-F5344CB8AC3E}">
        <p14:creationId xmlns:p14="http://schemas.microsoft.com/office/powerpoint/2010/main" val="1092281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246580"/>
            <a:ext cx="11360800" cy="5845253"/>
          </a:xfrm>
        </p:spPr>
        <p:txBody>
          <a:bodyPr/>
          <a:lstStyle/>
          <a:p>
            <a:r>
              <a:rPr lang="pt-BR" sz="1400" b="1" dirty="0"/>
              <a:t>2.</a:t>
            </a:r>
            <a:r>
              <a:rPr lang="pt-BR" sz="1400" dirty="0"/>
              <a:t> If n(A - B) = 18, n(A ∪ B) = 70 and n(A ∩ B) = 25, then find n(B).</a:t>
            </a:r>
            <a:br>
              <a:rPr lang="pt-BR" sz="1400" dirty="0"/>
            </a:br>
            <a:endParaRPr lang="pt-BR" sz="1400" dirty="0"/>
          </a:p>
          <a:p>
            <a:r>
              <a:rPr lang="pt-BR" sz="1400" b="1" dirty="0"/>
              <a:t>Solution: </a:t>
            </a:r>
            <a:r>
              <a:rPr lang="pt-BR" sz="1400" dirty="0"/>
              <a:t/>
            </a:r>
            <a:br>
              <a:rPr lang="pt-BR" sz="1400" dirty="0"/>
            </a:br>
            <a:r>
              <a:rPr lang="pt-BR" sz="1400" dirty="0"/>
              <a:t/>
            </a:r>
            <a:br>
              <a:rPr lang="pt-BR" sz="1400" dirty="0"/>
            </a:br>
            <a:r>
              <a:rPr lang="pt-BR" sz="1400" dirty="0"/>
              <a:t>Using the formula n(A∪B) = n(A - B) + n(A ∩ B) + n(B - A) </a:t>
            </a:r>
            <a:br>
              <a:rPr lang="pt-BR" sz="1400" dirty="0"/>
            </a:br>
            <a:r>
              <a:rPr lang="pt-BR" sz="1400" dirty="0"/>
              <a:t/>
            </a:r>
            <a:br>
              <a:rPr lang="pt-BR" sz="1400" dirty="0"/>
            </a:br>
            <a:r>
              <a:rPr lang="pt-BR" sz="1400" dirty="0"/>
              <a:t>                                 70 = 18 + 25 + n(B - A) </a:t>
            </a:r>
            <a:br>
              <a:rPr lang="pt-BR" sz="1400" dirty="0"/>
            </a:br>
            <a:r>
              <a:rPr lang="pt-BR" sz="1400" dirty="0"/>
              <a:t/>
            </a:r>
            <a:br>
              <a:rPr lang="pt-BR" sz="1400" dirty="0"/>
            </a:br>
            <a:r>
              <a:rPr lang="pt-BR" sz="1400" dirty="0"/>
              <a:t>                                 70 = 43 + n(B - A) </a:t>
            </a:r>
            <a:br>
              <a:rPr lang="pt-BR" sz="1400" dirty="0"/>
            </a:br>
            <a:r>
              <a:rPr lang="pt-BR" sz="1400" dirty="0"/>
              <a:t/>
            </a:r>
            <a:br>
              <a:rPr lang="pt-BR" sz="1400" dirty="0"/>
            </a:br>
            <a:r>
              <a:rPr lang="pt-BR" sz="1400" dirty="0"/>
              <a:t>                         n(B - A) = 70 - 43 </a:t>
            </a:r>
            <a:br>
              <a:rPr lang="pt-BR" sz="1400" dirty="0"/>
            </a:br>
            <a:r>
              <a:rPr lang="pt-BR" sz="1400" dirty="0"/>
              <a:t/>
            </a:r>
            <a:br>
              <a:rPr lang="pt-BR" sz="1400" dirty="0"/>
            </a:br>
            <a:r>
              <a:rPr lang="pt-BR" sz="1400" dirty="0"/>
              <a:t>                         n(B - A) = 27 </a:t>
            </a:r>
            <a:br>
              <a:rPr lang="pt-BR" sz="1400" dirty="0"/>
            </a:br>
            <a:r>
              <a:rPr lang="pt-BR" sz="1400" dirty="0"/>
              <a:t/>
            </a:r>
            <a:br>
              <a:rPr lang="pt-BR" sz="1400" dirty="0"/>
            </a:br>
            <a:r>
              <a:rPr lang="pt-BR" sz="1400" dirty="0"/>
              <a:t>Now n(B) = n(A ∩ B) + n(B - A) </a:t>
            </a:r>
            <a:br>
              <a:rPr lang="pt-BR" sz="1400" dirty="0"/>
            </a:br>
            <a:r>
              <a:rPr lang="pt-BR" sz="1400" dirty="0"/>
              <a:t/>
            </a:r>
            <a:br>
              <a:rPr lang="pt-BR" sz="1400" dirty="0"/>
            </a:br>
            <a:r>
              <a:rPr lang="pt-BR" sz="1400" dirty="0"/>
              <a:t>               = 25 + 27  = 52 </a:t>
            </a:r>
          </a:p>
          <a:p>
            <a:r>
              <a:rPr lang="en-IN" dirty="0" smtClean="0"/>
              <a:t>Find n(A)= n(A-B)+</a:t>
            </a:r>
            <a:r>
              <a:rPr lang="pt-BR" dirty="0"/>
              <a:t> </a:t>
            </a:r>
            <a:r>
              <a:rPr lang="pt-BR" dirty="0" smtClean="0"/>
              <a:t>n(A </a:t>
            </a:r>
            <a:r>
              <a:rPr lang="pt-BR" dirty="0"/>
              <a:t>∩ B) </a:t>
            </a:r>
            <a:endParaRPr lang="en-IN" dirty="0" smtClean="0"/>
          </a:p>
          <a:p>
            <a:pPr marL="152396" indent="0">
              <a:buNone/>
            </a:pPr>
            <a:endParaRPr lang="en-IN" dirty="0"/>
          </a:p>
        </p:txBody>
      </p:sp>
    </p:spTree>
    <p:extLst>
      <p:ext uri="{BB962C8B-B14F-4D97-AF65-F5344CB8AC3E}">
        <p14:creationId xmlns:p14="http://schemas.microsoft.com/office/powerpoint/2010/main" val="19169759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marR="223514" indent="0">
              <a:spcBef>
                <a:spcPts val="4320"/>
              </a:spcBef>
              <a:buNone/>
            </a:pPr>
            <a:r>
              <a:rPr lang="en" sz="1556" b="1" dirty="0">
                <a:solidFill>
                  <a:schemeClr val="dk1"/>
                </a:solidFill>
              </a:rPr>
              <a:t>3. </a:t>
            </a:r>
            <a:r>
              <a:rPr lang="en" sz="1556" dirty="0">
                <a:solidFill>
                  <a:schemeClr val="dk1"/>
                </a:solidFill>
              </a:rPr>
              <a:t>In a group of 60 people, 27 like cold drinks and 42 like hot drinks and each person likes at least one of the two drinks. How many like both? </a:t>
            </a:r>
            <a:endParaRPr sz="1556" dirty="0">
              <a:solidFill>
                <a:schemeClr val="dk1"/>
              </a:solidFill>
            </a:endParaRPr>
          </a:p>
          <a:p>
            <a:pPr marL="0" marR="7201228" indent="0">
              <a:spcBef>
                <a:spcPts val="2080"/>
              </a:spcBef>
              <a:buNone/>
            </a:pPr>
            <a:r>
              <a:rPr lang="en" sz="1556" b="1" dirty="0">
                <a:solidFill>
                  <a:schemeClr val="dk1"/>
                </a:solidFill>
              </a:rPr>
              <a:t>Solution: </a:t>
            </a:r>
            <a:endParaRPr sz="1556" b="1" dirty="0">
              <a:solidFill>
                <a:schemeClr val="dk1"/>
              </a:solidFill>
            </a:endParaRPr>
          </a:p>
          <a:p>
            <a:pPr marL="0" marR="4543438" indent="0">
              <a:spcBef>
                <a:spcPts val="1984"/>
              </a:spcBef>
              <a:buNone/>
            </a:pPr>
            <a:r>
              <a:rPr lang="en" sz="1556" dirty="0">
                <a:solidFill>
                  <a:schemeClr val="dk1"/>
                </a:solidFill>
              </a:rPr>
              <a:t>Let A = Set of people who like cold drinks. </a:t>
            </a:r>
            <a:endParaRPr sz="1556" dirty="0">
              <a:solidFill>
                <a:schemeClr val="dk1"/>
              </a:solidFill>
            </a:endParaRPr>
          </a:p>
          <a:p>
            <a:pPr marL="0" marR="4710058" indent="0">
              <a:spcBef>
                <a:spcPts val="2016"/>
              </a:spcBef>
              <a:buNone/>
            </a:pPr>
            <a:r>
              <a:rPr lang="en" sz="1556" dirty="0">
                <a:solidFill>
                  <a:schemeClr val="dk1"/>
                </a:solidFill>
              </a:rPr>
              <a:t>B = Set of people who like hot drinks. </a:t>
            </a:r>
            <a:endParaRPr sz="1556" dirty="0">
              <a:solidFill>
                <a:schemeClr val="dk1"/>
              </a:solidFill>
            </a:endParaRPr>
          </a:p>
          <a:p>
            <a:pPr marL="0" marR="7501956" indent="0">
              <a:spcBef>
                <a:spcPts val="2016"/>
              </a:spcBef>
              <a:buNone/>
            </a:pPr>
            <a:r>
              <a:rPr lang="en" sz="1556" i="1" dirty="0">
                <a:solidFill>
                  <a:schemeClr val="dk1"/>
                </a:solidFill>
              </a:rPr>
              <a:t>Given </a:t>
            </a:r>
            <a:endParaRPr sz="1556" i="1" dirty="0">
              <a:solidFill>
                <a:schemeClr val="dk1"/>
              </a:solidFill>
            </a:endParaRPr>
          </a:p>
          <a:p>
            <a:pPr marL="0" marR="3986684" indent="0">
              <a:spcBef>
                <a:spcPts val="2048"/>
              </a:spcBef>
              <a:buNone/>
            </a:pPr>
            <a:r>
              <a:rPr lang="en" sz="1556" dirty="0">
                <a:solidFill>
                  <a:schemeClr val="dk1"/>
                </a:solidFill>
              </a:rPr>
              <a:t>(A ∪ B) = 60 n(A) = 27 n(B) = 42 then;                                                                    </a:t>
            </a:r>
            <a:endParaRPr sz="1556" dirty="0">
              <a:solidFill>
                <a:schemeClr val="dk1"/>
              </a:solidFill>
            </a:endParaRPr>
          </a:p>
          <a:p>
            <a:pPr marL="0" marR="5165215" indent="0">
              <a:spcBef>
                <a:spcPts val="2080"/>
              </a:spcBef>
              <a:buNone/>
            </a:pPr>
            <a:r>
              <a:rPr lang="en" sz="1556" dirty="0">
                <a:solidFill>
                  <a:schemeClr val="dk1"/>
                </a:solidFill>
              </a:rPr>
              <a:t>n(A ∩ B) = n(A) + n(B) - n(A ∪ B) </a:t>
            </a:r>
            <a:endParaRPr sz="1556" dirty="0">
              <a:solidFill>
                <a:schemeClr val="dk1"/>
              </a:solidFill>
            </a:endParaRPr>
          </a:p>
          <a:p>
            <a:pPr marL="260089" marR="6254340" indent="0">
              <a:spcBef>
                <a:spcPts val="2016"/>
              </a:spcBef>
              <a:buNone/>
            </a:pPr>
            <a:r>
              <a:rPr lang="en" sz="1556" dirty="0">
                <a:solidFill>
                  <a:schemeClr val="dk1"/>
                </a:solidFill>
              </a:rPr>
              <a:t>= 27 + 42 - 60 </a:t>
            </a:r>
            <a:endParaRPr sz="1556" dirty="0">
              <a:solidFill>
                <a:schemeClr val="dk1"/>
              </a:solidFill>
            </a:endParaRPr>
          </a:p>
          <a:p>
            <a:pPr marL="260089" marR="6351873" indent="0">
              <a:spcBef>
                <a:spcPts val="2016"/>
              </a:spcBef>
              <a:buNone/>
            </a:pPr>
            <a:r>
              <a:rPr lang="en" sz="1556" dirty="0">
                <a:solidFill>
                  <a:schemeClr val="dk1"/>
                </a:solidFill>
              </a:rPr>
              <a:t>= 69 - 60 = 9 </a:t>
            </a:r>
            <a:endParaRPr sz="1556" dirty="0">
              <a:solidFill>
                <a:schemeClr val="dk1"/>
              </a:solidFill>
            </a:endParaRPr>
          </a:p>
          <a:p>
            <a:pPr marL="260089" marR="7119950" indent="0">
              <a:spcBef>
                <a:spcPts val="2016"/>
              </a:spcBef>
              <a:buNone/>
            </a:pPr>
            <a:r>
              <a:rPr lang="en" sz="1556" dirty="0">
                <a:solidFill>
                  <a:schemeClr val="dk1"/>
                </a:solidFill>
              </a:rPr>
              <a:t>= 9 </a:t>
            </a:r>
            <a:endParaRPr sz="1556" dirty="0">
              <a:solidFill>
                <a:schemeClr val="dk1"/>
              </a:solidFill>
            </a:endParaRPr>
          </a:p>
          <a:p>
            <a:pPr marL="0" marR="4466224" indent="0">
              <a:spcBef>
                <a:spcPts val="1984"/>
              </a:spcBef>
              <a:buNone/>
            </a:pPr>
            <a:r>
              <a:rPr lang="en" sz="1556" dirty="0">
                <a:solidFill>
                  <a:schemeClr val="dk1"/>
                </a:solidFill>
              </a:rPr>
              <a:t>Therefore, 9 people like both tea and coffee. </a:t>
            </a:r>
            <a:endParaRPr dirty="0"/>
          </a:p>
        </p:txBody>
      </p:sp>
    </p:spTree>
    <p:extLst>
      <p:ext uri="{BB962C8B-B14F-4D97-AF65-F5344CB8AC3E}">
        <p14:creationId xmlns:p14="http://schemas.microsoft.com/office/powerpoint/2010/main" val="1650524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txBox="1">
            <a:spLocks noGrp="1"/>
          </p:cNvSpPr>
          <p:nvPr>
            <p:ph type="body" idx="1"/>
          </p:nvPr>
        </p:nvSpPr>
        <p:spPr>
          <a:xfrm>
            <a:off x="470396" y="-465761"/>
            <a:ext cx="11360800" cy="6653687"/>
          </a:xfrm>
          <a:prstGeom prst="rect">
            <a:avLst/>
          </a:prstGeom>
        </p:spPr>
        <p:txBody>
          <a:bodyPr spcFirstLastPara="1" vert="horz" wrap="square" lIns="121900" tIns="121900" rIns="121900" bIns="121900" rtlCol="0" anchor="t" anchorCtr="0">
            <a:noAutofit/>
          </a:bodyPr>
          <a:lstStyle/>
          <a:p>
            <a:pPr marL="0" marR="101597" indent="0">
              <a:spcBef>
                <a:spcPts val="5664"/>
              </a:spcBef>
              <a:buNone/>
            </a:pPr>
            <a:r>
              <a:rPr lang="en" sz="1556" b="1" dirty="0">
                <a:solidFill>
                  <a:schemeClr val="dk1"/>
                </a:solidFill>
              </a:rPr>
              <a:t>5. </a:t>
            </a:r>
            <a:r>
              <a:rPr lang="en" sz="1556" dirty="0">
                <a:solidFill>
                  <a:schemeClr val="dk1"/>
                </a:solidFill>
              </a:rPr>
              <a:t>In a group of 100 persons, 72 people can speak English and 43 can speak French. How many can speak English only? How many can speak French only and how many can speak both English and French? </a:t>
            </a:r>
            <a:endParaRPr sz="1556" dirty="0">
              <a:solidFill>
                <a:schemeClr val="dk1"/>
              </a:solidFill>
            </a:endParaRPr>
          </a:p>
          <a:p>
            <a:pPr marL="0" marR="7201228" indent="0">
              <a:spcBef>
                <a:spcPts val="2080"/>
              </a:spcBef>
              <a:buNone/>
            </a:pPr>
            <a:r>
              <a:rPr lang="en" sz="1556" b="1" dirty="0">
                <a:solidFill>
                  <a:schemeClr val="dk1"/>
                </a:solidFill>
              </a:rPr>
              <a:t>Solution: </a:t>
            </a:r>
            <a:endParaRPr sz="1556" b="1" dirty="0">
              <a:solidFill>
                <a:schemeClr val="dk1"/>
              </a:solidFill>
            </a:endParaRPr>
          </a:p>
          <a:p>
            <a:pPr marL="0" indent="0">
              <a:spcBef>
                <a:spcPts val="1984"/>
              </a:spcBef>
              <a:buNone/>
            </a:pPr>
            <a:r>
              <a:rPr lang="en" sz="1556" dirty="0">
                <a:solidFill>
                  <a:schemeClr val="dk1"/>
                </a:solidFill>
              </a:rPr>
              <a:t>Let A be the set of people who speak English. </a:t>
            </a:r>
            <a:endParaRPr sz="1556" dirty="0">
              <a:solidFill>
                <a:schemeClr val="dk1"/>
              </a:solidFill>
            </a:endParaRPr>
          </a:p>
          <a:p>
            <a:pPr marL="0" marR="228594" indent="0">
              <a:spcBef>
                <a:spcPts val="2016"/>
              </a:spcBef>
              <a:buNone/>
            </a:pPr>
            <a:r>
              <a:rPr lang="en" sz="1556" dirty="0">
                <a:solidFill>
                  <a:schemeClr val="dk1"/>
                </a:solidFill>
              </a:rPr>
              <a:t>B be the set of people who speak French. </a:t>
            </a:r>
            <a:endParaRPr sz="1556" dirty="0">
              <a:solidFill>
                <a:schemeClr val="dk1"/>
              </a:solidFill>
            </a:endParaRPr>
          </a:p>
          <a:p>
            <a:pPr marL="0" marR="3121074" indent="0">
              <a:spcBef>
                <a:spcPts val="2016"/>
              </a:spcBef>
              <a:buNone/>
            </a:pPr>
            <a:r>
              <a:rPr lang="en" sz="1556" dirty="0">
                <a:solidFill>
                  <a:schemeClr val="dk1"/>
                </a:solidFill>
              </a:rPr>
              <a:t>A - B be the set of people who speak English and not French. </a:t>
            </a:r>
            <a:endParaRPr sz="1556" dirty="0">
              <a:solidFill>
                <a:schemeClr val="dk1"/>
              </a:solidFill>
            </a:endParaRPr>
          </a:p>
          <a:p>
            <a:pPr marL="0" marR="3121074" indent="0">
              <a:spcBef>
                <a:spcPts val="2016"/>
              </a:spcBef>
              <a:buNone/>
            </a:pPr>
            <a:r>
              <a:rPr lang="en" sz="1556" dirty="0">
                <a:solidFill>
                  <a:schemeClr val="dk1"/>
                </a:solidFill>
              </a:rPr>
              <a:t>B - A be the set of people who speak French and not English. </a:t>
            </a:r>
            <a:endParaRPr sz="1556" dirty="0">
              <a:solidFill>
                <a:schemeClr val="dk1"/>
              </a:solidFill>
            </a:endParaRPr>
          </a:p>
          <a:p>
            <a:pPr marL="0" marR="2946326" indent="0">
              <a:spcBef>
                <a:spcPts val="2016"/>
              </a:spcBef>
              <a:buNone/>
            </a:pPr>
            <a:r>
              <a:rPr lang="en" sz="1556" dirty="0">
                <a:solidFill>
                  <a:schemeClr val="dk1"/>
                </a:solidFill>
              </a:rPr>
              <a:t>A ∩ B be the set of people who speak both French and English. </a:t>
            </a:r>
            <a:endParaRPr sz="1556" dirty="0">
              <a:solidFill>
                <a:schemeClr val="dk1"/>
              </a:solidFill>
            </a:endParaRPr>
          </a:p>
          <a:p>
            <a:pPr marL="0" marR="7453190" indent="0">
              <a:spcBef>
                <a:spcPts val="2016"/>
              </a:spcBef>
              <a:buNone/>
            </a:pPr>
            <a:r>
              <a:rPr lang="en" sz="1556" i="1" dirty="0">
                <a:solidFill>
                  <a:schemeClr val="dk1"/>
                </a:solidFill>
              </a:rPr>
              <a:t>Given, </a:t>
            </a:r>
            <a:endParaRPr sz="1556" i="1" dirty="0">
              <a:solidFill>
                <a:schemeClr val="dk1"/>
              </a:solidFill>
            </a:endParaRPr>
          </a:p>
          <a:p>
            <a:pPr marL="0" marR="4482480" indent="0">
              <a:spcBef>
                <a:spcPts val="2048"/>
              </a:spcBef>
              <a:buNone/>
            </a:pPr>
            <a:r>
              <a:rPr lang="en" sz="1556" dirty="0">
                <a:solidFill>
                  <a:schemeClr val="dk1"/>
                </a:solidFill>
              </a:rPr>
              <a:t>n(A) = 72 n(B) = 43 n(A ∪ B) = 100 </a:t>
            </a:r>
            <a:endParaRPr sz="1556" dirty="0">
              <a:solidFill>
                <a:schemeClr val="dk1"/>
              </a:solidFill>
            </a:endParaRPr>
          </a:p>
          <a:p>
            <a:pPr marL="0" marR="4681611" indent="0">
              <a:spcBef>
                <a:spcPts val="2048"/>
              </a:spcBef>
              <a:buNone/>
            </a:pPr>
            <a:r>
              <a:rPr lang="en" sz="1556" dirty="0">
                <a:solidFill>
                  <a:schemeClr val="dk1"/>
                </a:solidFill>
              </a:rPr>
              <a:t>Now, n(A ∩ B) = n(A) + n(B) - n(A ∪ B) </a:t>
            </a:r>
            <a:endParaRPr sz="1556" dirty="0">
              <a:solidFill>
                <a:schemeClr val="dk1"/>
              </a:solidFill>
            </a:endParaRPr>
          </a:p>
          <a:p>
            <a:pPr marR="5807311" indent="0">
              <a:spcBef>
                <a:spcPts val="2016"/>
              </a:spcBef>
              <a:buNone/>
            </a:pPr>
            <a:r>
              <a:rPr lang="en" sz="1556" dirty="0">
                <a:solidFill>
                  <a:schemeClr val="dk1"/>
                </a:solidFill>
              </a:rPr>
              <a:t>= 72 + 43 - 100 = 115 - 100 = 15 </a:t>
            </a:r>
            <a:endParaRPr sz="1556" dirty="0">
              <a:solidFill>
                <a:schemeClr val="dk1"/>
              </a:solidFill>
            </a:endParaRPr>
          </a:p>
          <a:p>
            <a:pPr marL="0" marR="2292039" indent="0">
              <a:spcBef>
                <a:spcPts val="2016"/>
              </a:spcBef>
              <a:buNone/>
            </a:pPr>
            <a:r>
              <a:rPr lang="en" sz="1556" dirty="0">
                <a:solidFill>
                  <a:schemeClr val="dk1"/>
                </a:solidFill>
              </a:rPr>
              <a:t>Therefore, Number of persons who speak both French and English = 15 </a:t>
            </a:r>
            <a:endParaRPr dirty="0"/>
          </a:p>
        </p:txBody>
      </p:sp>
    </p:spTree>
    <p:extLst>
      <p:ext uri="{BB962C8B-B14F-4D97-AF65-F5344CB8AC3E}">
        <p14:creationId xmlns:p14="http://schemas.microsoft.com/office/powerpoint/2010/main" val="25025939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2"/>
          <p:cNvSpPr txBox="1">
            <a:spLocks noGrp="1"/>
          </p:cNvSpPr>
          <p:nvPr>
            <p:ph type="body" idx="1"/>
          </p:nvPr>
        </p:nvSpPr>
        <p:spPr>
          <a:xfrm>
            <a:off x="415600" y="82633"/>
            <a:ext cx="11360800" cy="6009200"/>
          </a:xfrm>
          <a:prstGeom prst="rect">
            <a:avLst/>
          </a:prstGeom>
        </p:spPr>
        <p:txBody>
          <a:bodyPr spcFirstLastPara="1" vert="horz" wrap="square" lIns="121900" tIns="121900" rIns="121900" bIns="121900" rtlCol="0" anchor="t" anchorCtr="0">
            <a:noAutofit/>
          </a:bodyPr>
          <a:lstStyle/>
          <a:p>
            <a:pPr marL="0" marR="5762608" indent="0">
              <a:spcBef>
                <a:spcPts val="2016"/>
              </a:spcBef>
              <a:buNone/>
            </a:pPr>
            <a:r>
              <a:rPr lang="en" sz="1556" dirty="0">
                <a:solidFill>
                  <a:schemeClr val="dk1"/>
                </a:solidFill>
              </a:rPr>
              <a:t>n(A) = n(A - B) + n(A ∩ B) ⇒ n(A - B) = n(A) - n(A ∩ B) </a:t>
            </a:r>
            <a:endParaRPr sz="1556" dirty="0">
              <a:solidFill>
                <a:schemeClr val="dk1"/>
              </a:solidFill>
            </a:endParaRPr>
          </a:p>
          <a:p>
            <a:pPr marL="410454" marR="6510365" indent="0">
              <a:spcBef>
                <a:spcPts val="2016"/>
              </a:spcBef>
              <a:buNone/>
            </a:pPr>
            <a:r>
              <a:rPr lang="en" sz="1556" dirty="0">
                <a:solidFill>
                  <a:schemeClr val="dk1"/>
                </a:solidFill>
              </a:rPr>
              <a:t>= 72 - 15</a:t>
            </a:r>
            <a:endParaRPr sz="1556" dirty="0">
              <a:solidFill>
                <a:schemeClr val="dk1"/>
              </a:solidFill>
            </a:endParaRPr>
          </a:p>
          <a:p>
            <a:pPr marL="410454" marR="6872052" indent="0">
              <a:spcBef>
                <a:spcPts val="4320"/>
              </a:spcBef>
              <a:buNone/>
            </a:pPr>
            <a:r>
              <a:rPr lang="en" sz="1556" dirty="0">
                <a:solidFill>
                  <a:schemeClr val="dk1"/>
                </a:solidFill>
              </a:rPr>
              <a:t>= 57 </a:t>
            </a:r>
            <a:endParaRPr sz="1556" dirty="0">
              <a:solidFill>
                <a:schemeClr val="dk1"/>
              </a:solidFill>
            </a:endParaRPr>
          </a:p>
          <a:p>
            <a:pPr marL="0" marR="5486263" indent="0">
              <a:spcBef>
                <a:spcPts val="2016"/>
              </a:spcBef>
              <a:buNone/>
            </a:pPr>
            <a:r>
              <a:rPr lang="en" sz="1556" dirty="0">
                <a:solidFill>
                  <a:schemeClr val="dk1"/>
                </a:solidFill>
              </a:rPr>
              <a:t>and n(B - A) = n(B) - n(A ∩ B) </a:t>
            </a:r>
            <a:endParaRPr sz="1556" dirty="0">
              <a:solidFill>
                <a:schemeClr val="dk1"/>
              </a:solidFill>
            </a:endParaRPr>
          </a:p>
          <a:p>
            <a:pPr marL="507987" marR="6412832" indent="0">
              <a:spcBef>
                <a:spcPts val="2016"/>
              </a:spcBef>
              <a:buNone/>
            </a:pPr>
            <a:r>
              <a:rPr lang="en" sz="1556" dirty="0">
                <a:solidFill>
                  <a:schemeClr val="dk1"/>
                </a:solidFill>
              </a:rPr>
              <a:t>= 43 - 15 </a:t>
            </a:r>
            <a:endParaRPr sz="1556" dirty="0">
              <a:solidFill>
                <a:schemeClr val="dk1"/>
              </a:solidFill>
            </a:endParaRPr>
          </a:p>
          <a:p>
            <a:pPr marL="507987" marR="6774519" indent="0">
              <a:spcBef>
                <a:spcPts val="2016"/>
              </a:spcBef>
              <a:buNone/>
            </a:pPr>
            <a:r>
              <a:rPr lang="en" sz="1556" dirty="0">
                <a:solidFill>
                  <a:schemeClr val="dk1"/>
                </a:solidFill>
              </a:rPr>
              <a:t>= 28 </a:t>
            </a:r>
            <a:endParaRPr sz="1556" dirty="0">
              <a:solidFill>
                <a:schemeClr val="dk1"/>
              </a:solidFill>
            </a:endParaRPr>
          </a:p>
          <a:p>
            <a:pPr marL="0" marR="3442122" indent="0">
              <a:spcBef>
                <a:spcPts val="2016"/>
              </a:spcBef>
              <a:buNone/>
            </a:pPr>
            <a:r>
              <a:rPr lang="en" sz="1556" dirty="0">
                <a:solidFill>
                  <a:schemeClr val="dk1"/>
                </a:solidFill>
              </a:rPr>
              <a:t>Therefore, Number of people speaking English only = 57 </a:t>
            </a:r>
            <a:endParaRPr sz="1556" dirty="0">
              <a:solidFill>
                <a:schemeClr val="dk1"/>
              </a:solidFill>
            </a:endParaRPr>
          </a:p>
          <a:p>
            <a:pPr marL="0" marR="4376819" indent="0">
              <a:spcBef>
                <a:spcPts val="2016"/>
              </a:spcBef>
              <a:buNone/>
            </a:pPr>
            <a:r>
              <a:rPr lang="en" sz="1556" dirty="0">
                <a:solidFill>
                  <a:schemeClr val="dk1"/>
                </a:solidFill>
              </a:rPr>
              <a:t>Number of people speaking French only = 28 </a:t>
            </a:r>
            <a:endParaRPr sz="1556" dirty="0">
              <a:solidFill>
                <a:schemeClr val="dk1"/>
              </a:solidFill>
            </a:endParaRPr>
          </a:p>
          <a:p>
            <a:pPr marL="410454" marR="6510365" indent="0">
              <a:spcBef>
                <a:spcPts val="2016"/>
              </a:spcBef>
              <a:buNone/>
            </a:pPr>
            <a:endParaRPr sz="1556" dirty="0">
              <a:solidFill>
                <a:schemeClr val="dk1"/>
              </a:solidFill>
            </a:endParaRPr>
          </a:p>
        </p:txBody>
      </p:sp>
      <p:sp>
        <p:nvSpPr>
          <p:cNvPr id="7" name="Freeform 6"/>
          <p:cNvSpPr/>
          <p:nvPr/>
        </p:nvSpPr>
        <p:spPr>
          <a:xfrm>
            <a:off x="8507003" y="534257"/>
            <a:ext cx="109591" cy="60959"/>
          </a:xfrm>
          <a:custGeom>
            <a:avLst/>
            <a:gdLst>
              <a:gd name="connsiteX0" fmla="*/ 0 w 10441"/>
              <a:gd name="connsiteY0" fmla="*/ 51371 h 51371"/>
              <a:gd name="connsiteX1" fmla="*/ 10274 w 10441"/>
              <a:gd name="connsiteY1" fmla="*/ 0 h 51371"/>
              <a:gd name="connsiteX2" fmla="*/ 0 w 10441"/>
              <a:gd name="connsiteY2" fmla="*/ 51371 h 51371"/>
            </a:gdLst>
            <a:ahLst/>
            <a:cxnLst>
              <a:cxn ang="0">
                <a:pos x="connsiteX0" y="connsiteY0"/>
              </a:cxn>
              <a:cxn ang="0">
                <a:pos x="connsiteX1" y="connsiteY1"/>
              </a:cxn>
              <a:cxn ang="0">
                <a:pos x="connsiteX2" y="connsiteY2"/>
              </a:cxn>
            </a:cxnLst>
            <a:rect l="l" t="t" r="r" b="b"/>
            <a:pathLst>
              <a:path w="10441" h="51371">
                <a:moveTo>
                  <a:pt x="0" y="51371"/>
                </a:moveTo>
                <a:cubicBezTo>
                  <a:pt x="0" y="51371"/>
                  <a:pt x="8562" y="0"/>
                  <a:pt x="10274" y="0"/>
                </a:cubicBezTo>
                <a:cubicBezTo>
                  <a:pt x="11986" y="0"/>
                  <a:pt x="0" y="51371"/>
                  <a:pt x="0" y="5137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IN" sz="2400"/>
          </a:p>
        </p:txBody>
      </p:sp>
    </p:spTree>
    <p:extLst>
      <p:ext uri="{BB962C8B-B14F-4D97-AF65-F5344CB8AC3E}">
        <p14:creationId xmlns:p14="http://schemas.microsoft.com/office/powerpoint/2010/main" val="24167582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1901" y="-109590"/>
            <a:ext cx="11360800" cy="6091833"/>
          </a:xfrm>
        </p:spPr>
        <p:txBody>
          <a:bodyPr/>
          <a:lstStyle/>
          <a:p>
            <a:r>
              <a:rPr lang="en-US" sz="1200" b="1" dirty="0"/>
              <a:t>6.</a:t>
            </a:r>
            <a:r>
              <a:rPr lang="en-US" sz="1200" dirty="0"/>
              <a:t> In a competition, a school awarded medals in different categories. 36 medals in dance, 12 medals in dramatics and 18 medals in music. If these medals went to a total of 45 persons and only 4 persons got medals in all the three categories, how many received medals in exactly two of these categories?</a:t>
            </a:r>
          </a:p>
          <a:p>
            <a:r>
              <a:rPr lang="en-US" sz="1200" b="1" dirty="0"/>
              <a:t>Solution:</a:t>
            </a:r>
            <a:r>
              <a:rPr lang="en-US" sz="1200" dirty="0"/>
              <a:t/>
            </a:r>
            <a:br>
              <a:rPr lang="en-US" sz="1200" dirty="0"/>
            </a:br>
            <a:r>
              <a:rPr lang="en-US" sz="1200" dirty="0"/>
              <a:t/>
            </a:r>
            <a:br>
              <a:rPr lang="en-US" sz="1200" dirty="0"/>
            </a:br>
            <a:r>
              <a:rPr lang="en-US" sz="1200" dirty="0"/>
              <a:t>Let A = set of persons who got medals in dance.</a:t>
            </a:r>
            <a:br>
              <a:rPr lang="en-US" sz="1200" dirty="0"/>
            </a:br>
            <a:r>
              <a:rPr lang="en-US" sz="1200" dirty="0"/>
              <a:t/>
            </a:r>
            <a:br>
              <a:rPr lang="en-US" sz="1200" dirty="0"/>
            </a:br>
            <a:r>
              <a:rPr lang="en-US" sz="1200" dirty="0"/>
              <a:t>B = set of persons who got medals in dramatics.</a:t>
            </a:r>
            <a:br>
              <a:rPr lang="en-US" sz="1200" dirty="0"/>
            </a:br>
            <a:r>
              <a:rPr lang="en-US" sz="1200" dirty="0"/>
              <a:t/>
            </a:r>
            <a:br>
              <a:rPr lang="en-US" sz="1200" dirty="0"/>
            </a:br>
            <a:r>
              <a:rPr lang="en-US" sz="1200" dirty="0"/>
              <a:t>C = set of persons who got medals in music.</a:t>
            </a:r>
            <a:br>
              <a:rPr lang="en-US" sz="1200" dirty="0"/>
            </a:br>
            <a:r>
              <a:rPr lang="en-US" sz="1200" i="1" dirty="0"/>
              <a:t>Given,</a:t>
            </a:r>
            <a:r>
              <a:rPr lang="en-US" sz="1200" dirty="0"/>
              <a:t/>
            </a:r>
            <a:br>
              <a:rPr lang="en-US" sz="1200" dirty="0"/>
            </a:br>
            <a:r>
              <a:rPr lang="en-US" sz="1200" dirty="0"/>
              <a:t/>
            </a:r>
            <a:br>
              <a:rPr lang="en-US" sz="1200" dirty="0"/>
            </a:br>
            <a:r>
              <a:rPr lang="en-US" sz="1200" dirty="0"/>
              <a:t>n(A) = 36                              n(B) = 12       n(C) = 18</a:t>
            </a:r>
            <a:br>
              <a:rPr lang="en-US" sz="1200" dirty="0"/>
            </a:br>
            <a:r>
              <a:rPr lang="en-US" sz="1200" dirty="0"/>
              <a:t/>
            </a:r>
            <a:br>
              <a:rPr lang="en-US" sz="1200" dirty="0"/>
            </a:br>
            <a:r>
              <a:rPr lang="en-US" sz="1200" dirty="0"/>
              <a:t>n(A ∪ B ∪ C) = 45       n(A ∩ B ∩ C) = 4</a:t>
            </a:r>
            <a:br>
              <a:rPr lang="en-US" sz="1200" dirty="0"/>
            </a:br>
            <a:r>
              <a:rPr lang="en-US" sz="1200" dirty="0"/>
              <a:t/>
            </a:r>
            <a:br>
              <a:rPr lang="en-US" sz="1200" dirty="0"/>
            </a:br>
            <a:r>
              <a:rPr lang="en-US" sz="1200" dirty="0"/>
              <a:t>We know that number of elements belonging to exactly two of the three sets A, B, C</a:t>
            </a:r>
            <a:br>
              <a:rPr lang="en-US" sz="1200" dirty="0"/>
            </a:br>
            <a:r>
              <a:rPr lang="en-US" sz="1200" dirty="0"/>
              <a:t/>
            </a:r>
            <a:br>
              <a:rPr lang="en-US" sz="1200" dirty="0"/>
            </a:br>
            <a:r>
              <a:rPr lang="en-US" sz="1200" dirty="0"/>
              <a:t>= n(A ∩ B) + n(B ∩ C) + n(A ∩ C) - 3n(A ∩ B ∩ C)</a:t>
            </a:r>
            <a:br>
              <a:rPr lang="en-US" sz="1200" dirty="0"/>
            </a:br>
            <a:r>
              <a:rPr lang="en-US" sz="1200" dirty="0"/>
              <a:t/>
            </a:r>
            <a:br>
              <a:rPr lang="en-US" sz="1200" dirty="0"/>
            </a:br>
            <a:r>
              <a:rPr lang="en-US" sz="1200" dirty="0"/>
              <a:t>= n(A ∩ B) + n(B ∩ C) + n(A ∩ C) - 3 × 4       ……..(</a:t>
            </a:r>
            <a:r>
              <a:rPr lang="en-US" sz="1200" dirty="0" err="1"/>
              <a:t>i</a:t>
            </a:r>
            <a:r>
              <a:rPr lang="en-US" sz="1200" dirty="0"/>
              <a:t>)</a:t>
            </a:r>
            <a:br>
              <a:rPr lang="en-US" sz="1200" dirty="0"/>
            </a:br>
            <a:r>
              <a:rPr lang="en-US" sz="1200" dirty="0"/>
              <a:t/>
            </a:r>
            <a:br>
              <a:rPr lang="en-US" sz="1200" dirty="0"/>
            </a:br>
            <a:r>
              <a:rPr lang="en-US" sz="1200" dirty="0"/>
              <a:t>n(A ∪ B ∪ C) = n(A) + n(B) + n(C) - n(A ∩ B) - n(B ∩ C) - n(A ∩ C) + n(A ∩ B ∩ C)</a:t>
            </a:r>
            <a:br>
              <a:rPr lang="en-US" sz="1200" dirty="0"/>
            </a:br>
            <a:r>
              <a:rPr lang="en-US" sz="1200" dirty="0"/>
              <a:t/>
            </a:r>
            <a:br>
              <a:rPr lang="en-US" sz="1200" dirty="0"/>
            </a:br>
            <a:r>
              <a:rPr lang="en-US" sz="1200" dirty="0"/>
              <a:t>Therefore, n(A ∩ B) + n(B ∩ C) + n(A ∩ C) = n(A) + n(B) + n(C) + n(A ∩ B ∩ C) - n(A ∪ B ∪ C)</a:t>
            </a:r>
            <a:br>
              <a:rPr lang="en-US" sz="1200" dirty="0"/>
            </a:br>
            <a:r>
              <a:rPr lang="en-US" sz="1200" dirty="0"/>
              <a:t/>
            </a:r>
            <a:br>
              <a:rPr lang="en-US" sz="1200" dirty="0"/>
            </a:br>
            <a:r>
              <a:rPr lang="en-US" sz="1200" dirty="0"/>
              <a:t>From (</a:t>
            </a:r>
            <a:r>
              <a:rPr lang="en-US" sz="1200" dirty="0" err="1"/>
              <a:t>i</a:t>
            </a:r>
            <a:r>
              <a:rPr lang="en-US" sz="1200" dirty="0"/>
              <a:t>) required number</a:t>
            </a:r>
            <a:br>
              <a:rPr lang="en-US" sz="1200" dirty="0"/>
            </a:br>
            <a:r>
              <a:rPr lang="en-US" sz="1200" dirty="0"/>
              <a:t/>
            </a:r>
            <a:br>
              <a:rPr lang="en-US" sz="1200" dirty="0"/>
            </a:br>
            <a:r>
              <a:rPr lang="en-US" sz="1200" dirty="0"/>
              <a:t>= n(A) + n(B) + n(C) + n(A ∩ B ∩ C) - n(A ∪ B ∪ C) - 12</a:t>
            </a:r>
            <a:br>
              <a:rPr lang="en-US" sz="1200" dirty="0"/>
            </a:br>
            <a:r>
              <a:rPr lang="en-US" sz="1200" dirty="0"/>
              <a:t/>
            </a:r>
            <a:br>
              <a:rPr lang="en-US" sz="1200" dirty="0"/>
            </a:br>
            <a:r>
              <a:rPr lang="en-US" sz="1200" dirty="0"/>
              <a:t>= 36 + 12 + 18 + 4 - 45 - 12 = 70 – 57  = 13</a:t>
            </a:r>
          </a:p>
          <a:p>
            <a:endParaRPr lang="en-IN" sz="1200" dirty="0"/>
          </a:p>
        </p:txBody>
      </p:sp>
    </p:spTree>
    <p:extLst>
      <p:ext uri="{BB962C8B-B14F-4D97-AF65-F5344CB8AC3E}">
        <p14:creationId xmlns:p14="http://schemas.microsoft.com/office/powerpoint/2010/main" val="31268602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6288" y="-1"/>
            <a:ext cx="11360800" cy="6698751"/>
          </a:xfrm>
        </p:spPr>
        <p:txBody>
          <a:bodyPr/>
          <a:lstStyle/>
          <a:p>
            <a:r>
              <a:rPr lang="en-US" sz="1067" dirty="0"/>
              <a:t> Each student in a class of 40 plays at least one indoor game chess, </a:t>
            </a:r>
            <a:r>
              <a:rPr lang="en-US" sz="1067" dirty="0" err="1"/>
              <a:t>carrom</a:t>
            </a:r>
            <a:r>
              <a:rPr lang="en-US" sz="1067" dirty="0"/>
              <a:t> and scrabble. 18 play chess, 20 play scrabble and 27 play </a:t>
            </a:r>
            <a:r>
              <a:rPr lang="en-US" sz="1067" dirty="0" err="1"/>
              <a:t>carrom</a:t>
            </a:r>
            <a:r>
              <a:rPr lang="en-US" sz="1067" dirty="0"/>
              <a:t>. 7 play chess and scrabble, 12 play scrabble and </a:t>
            </a:r>
            <a:r>
              <a:rPr lang="en-US" sz="1067" dirty="0" err="1"/>
              <a:t>carrom</a:t>
            </a:r>
            <a:r>
              <a:rPr lang="en-US" sz="1067" dirty="0"/>
              <a:t> and 4 play chess, </a:t>
            </a:r>
            <a:r>
              <a:rPr lang="en-US" sz="1067" dirty="0" err="1"/>
              <a:t>carrom</a:t>
            </a:r>
            <a:r>
              <a:rPr lang="en-US" sz="1067" dirty="0"/>
              <a:t> and scrabble. Find the number of students who play (</a:t>
            </a:r>
            <a:r>
              <a:rPr lang="en-US" sz="1067" dirty="0" err="1"/>
              <a:t>i</a:t>
            </a:r>
            <a:r>
              <a:rPr lang="en-US" sz="1067" dirty="0"/>
              <a:t>) chess and </a:t>
            </a:r>
            <a:r>
              <a:rPr lang="en-US" sz="1067" dirty="0" err="1"/>
              <a:t>carrom</a:t>
            </a:r>
            <a:r>
              <a:rPr lang="en-US" sz="1067" dirty="0"/>
              <a:t>. (ii) chess, </a:t>
            </a:r>
            <a:r>
              <a:rPr lang="en-US" sz="1067" dirty="0" err="1"/>
              <a:t>carrom</a:t>
            </a:r>
            <a:r>
              <a:rPr lang="en-US" sz="1067" dirty="0"/>
              <a:t> but not scrabble.</a:t>
            </a:r>
          </a:p>
          <a:p>
            <a:r>
              <a:rPr lang="en-US" sz="1067" b="1" dirty="0"/>
              <a:t>Solution:</a:t>
            </a:r>
            <a:r>
              <a:rPr lang="en-US" sz="1067" dirty="0"/>
              <a:t/>
            </a:r>
            <a:br>
              <a:rPr lang="en-US" sz="1067" dirty="0"/>
            </a:br>
            <a:r>
              <a:rPr lang="en-US" sz="1067" dirty="0"/>
              <a:t/>
            </a:r>
            <a:br>
              <a:rPr lang="en-US" sz="1067" dirty="0"/>
            </a:br>
            <a:r>
              <a:rPr lang="en-US" sz="1067" dirty="0"/>
              <a:t>Let A be the set of students who play chess</a:t>
            </a:r>
            <a:br>
              <a:rPr lang="en-US" sz="1067" dirty="0"/>
            </a:br>
            <a:r>
              <a:rPr lang="en-US" sz="1067" dirty="0"/>
              <a:t/>
            </a:r>
            <a:br>
              <a:rPr lang="en-US" sz="1067" dirty="0"/>
            </a:br>
            <a:r>
              <a:rPr lang="en-US" sz="1067" dirty="0"/>
              <a:t>B be the set of students who play scrabble</a:t>
            </a:r>
            <a:br>
              <a:rPr lang="en-US" sz="1067" dirty="0"/>
            </a:br>
            <a:r>
              <a:rPr lang="en-US" sz="1067" dirty="0"/>
              <a:t/>
            </a:r>
            <a:br>
              <a:rPr lang="en-US" sz="1067" dirty="0"/>
            </a:br>
            <a:r>
              <a:rPr lang="en-US" sz="1067" dirty="0"/>
              <a:t>C be the set of students who play </a:t>
            </a:r>
            <a:r>
              <a:rPr lang="en-US" sz="1067" dirty="0" err="1"/>
              <a:t>carrom</a:t>
            </a:r>
            <a:r>
              <a:rPr lang="en-US" sz="1067" dirty="0"/>
              <a:t/>
            </a:r>
            <a:br>
              <a:rPr lang="en-US" sz="1067" dirty="0"/>
            </a:br>
            <a:r>
              <a:rPr lang="en-US" sz="1067" dirty="0"/>
              <a:t/>
            </a:r>
            <a:br>
              <a:rPr lang="en-US" sz="1067" dirty="0"/>
            </a:br>
            <a:r>
              <a:rPr lang="en-US" sz="1067" dirty="0"/>
              <a:t>Therefore, We are given n(A ∪ B ∪ C) = 40,</a:t>
            </a:r>
            <a:br>
              <a:rPr lang="en-US" sz="1067" dirty="0"/>
            </a:br>
            <a:r>
              <a:rPr lang="en-US" sz="1067" dirty="0"/>
              <a:t/>
            </a:r>
            <a:br>
              <a:rPr lang="en-US" sz="1067" dirty="0"/>
            </a:br>
            <a:r>
              <a:rPr lang="en-US" sz="1067" dirty="0"/>
              <a:t>n(A) = 18,         n(B) = 20         n(C) = 27,</a:t>
            </a:r>
            <a:br>
              <a:rPr lang="en-US" sz="1067" dirty="0"/>
            </a:br>
            <a:r>
              <a:rPr lang="en-US" sz="1067" dirty="0"/>
              <a:t/>
            </a:r>
            <a:br>
              <a:rPr lang="en-US" sz="1067" dirty="0"/>
            </a:br>
            <a:r>
              <a:rPr lang="en-US" sz="1067" dirty="0"/>
              <a:t>n(A ∩ B) = 7,     n(C ∩ B) = 12    n(A ∩ B ∩ C) = 4</a:t>
            </a:r>
            <a:br>
              <a:rPr lang="en-US" sz="1067" dirty="0"/>
            </a:br>
            <a:r>
              <a:rPr lang="en-US" sz="1067" dirty="0"/>
              <a:t/>
            </a:r>
            <a:br>
              <a:rPr lang="en-US" sz="1067" dirty="0"/>
            </a:br>
            <a:r>
              <a:rPr lang="en-US" sz="1067" dirty="0"/>
              <a:t>We have</a:t>
            </a:r>
            <a:br>
              <a:rPr lang="en-US" sz="1067" dirty="0"/>
            </a:br>
            <a:r>
              <a:rPr lang="en-US" sz="1067" dirty="0"/>
              <a:t/>
            </a:r>
            <a:br>
              <a:rPr lang="en-US" sz="1067" dirty="0"/>
            </a:br>
            <a:r>
              <a:rPr lang="en-US" sz="1067" dirty="0"/>
              <a:t>n(A ∪ B ∪ C) = n(A) + n(B) + n(C) - n(A ∩ B) - n(B ∩ C) - n(C ∩ A) + n(A ∩ B ∩ C)</a:t>
            </a:r>
            <a:br>
              <a:rPr lang="en-US" sz="1067" dirty="0"/>
            </a:br>
            <a:r>
              <a:rPr lang="en-US" sz="1067" dirty="0"/>
              <a:t/>
            </a:r>
            <a:br>
              <a:rPr lang="en-US" sz="1067" dirty="0"/>
            </a:br>
            <a:r>
              <a:rPr lang="en-US" sz="1067" dirty="0"/>
              <a:t>Therefore, 40 = 18 + 20 + 27 - 7 - 12 - n(C ∩ A) + 4</a:t>
            </a:r>
            <a:br>
              <a:rPr lang="en-US" sz="1067" dirty="0"/>
            </a:br>
            <a:r>
              <a:rPr lang="en-US" sz="1067" dirty="0"/>
              <a:t/>
            </a:r>
            <a:br>
              <a:rPr lang="en-US" sz="1067" dirty="0"/>
            </a:br>
            <a:r>
              <a:rPr lang="en-US" sz="1067" dirty="0"/>
              <a:t>40 = 69 – 19 - n(C ∩ A)</a:t>
            </a:r>
            <a:br>
              <a:rPr lang="en-US" sz="1067" dirty="0"/>
            </a:br>
            <a:r>
              <a:rPr lang="en-US" sz="1067" dirty="0"/>
              <a:t/>
            </a:r>
            <a:br>
              <a:rPr lang="en-US" sz="1067" dirty="0"/>
            </a:br>
            <a:r>
              <a:rPr lang="en-US" sz="1067" dirty="0"/>
              <a:t>40 = 50 - n(C ∩ A) n(C ∩ A) = 50 - 40</a:t>
            </a:r>
            <a:br>
              <a:rPr lang="en-US" sz="1067" dirty="0"/>
            </a:br>
            <a:r>
              <a:rPr lang="en-US" sz="1067" dirty="0"/>
              <a:t/>
            </a:r>
            <a:br>
              <a:rPr lang="en-US" sz="1067" dirty="0"/>
            </a:br>
            <a:r>
              <a:rPr lang="en-US" sz="1067" dirty="0"/>
              <a:t>n(C ∩ A) = 10</a:t>
            </a:r>
            <a:br>
              <a:rPr lang="en-US" sz="1067" dirty="0"/>
            </a:br>
            <a:r>
              <a:rPr lang="en-US" sz="1067" dirty="0"/>
              <a:t/>
            </a:r>
            <a:br>
              <a:rPr lang="en-US" sz="1067" dirty="0"/>
            </a:br>
            <a:r>
              <a:rPr lang="en-US" sz="1067" dirty="0"/>
              <a:t>Therefore, Number of students who play chess and </a:t>
            </a:r>
            <a:r>
              <a:rPr lang="en-US" sz="1067" dirty="0" err="1"/>
              <a:t>carrom</a:t>
            </a:r>
            <a:r>
              <a:rPr lang="en-US" sz="1067" dirty="0"/>
              <a:t> are 10.</a:t>
            </a:r>
            <a:br>
              <a:rPr lang="en-US" sz="1067" dirty="0"/>
            </a:br>
            <a:r>
              <a:rPr lang="en-US" sz="1067" dirty="0"/>
              <a:t/>
            </a:r>
            <a:br>
              <a:rPr lang="en-US" sz="1067" dirty="0"/>
            </a:br>
            <a:r>
              <a:rPr lang="en-US" sz="1067" dirty="0"/>
              <a:t>Also, number of students who play chess, </a:t>
            </a:r>
            <a:r>
              <a:rPr lang="en-US" sz="1067" dirty="0" err="1"/>
              <a:t>carrom</a:t>
            </a:r>
            <a:r>
              <a:rPr lang="en-US" sz="1067" dirty="0"/>
              <a:t> and not scrabble.</a:t>
            </a:r>
            <a:br>
              <a:rPr lang="en-US" sz="1067" dirty="0"/>
            </a:br>
            <a:r>
              <a:rPr lang="en-US" sz="1067" dirty="0"/>
              <a:t/>
            </a:r>
            <a:br>
              <a:rPr lang="en-US" sz="1067" dirty="0"/>
            </a:br>
            <a:r>
              <a:rPr lang="en-US" sz="1067" dirty="0"/>
              <a:t>= n(C ∩ A) - n(A ∩ B ∩ C)</a:t>
            </a:r>
            <a:br>
              <a:rPr lang="en-US" sz="1067" dirty="0"/>
            </a:br>
            <a:r>
              <a:rPr lang="en-US" sz="1067" dirty="0"/>
              <a:t/>
            </a:r>
            <a:br>
              <a:rPr lang="en-US" sz="1067" dirty="0"/>
            </a:br>
            <a:r>
              <a:rPr lang="en-US" sz="1067" dirty="0"/>
              <a:t>= 10 – 4 = 6</a:t>
            </a:r>
          </a:p>
          <a:p>
            <a:endParaRPr lang="en-IN" sz="1067" dirty="0"/>
          </a:p>
        </p:txBody>
      </p:sp>
    </p:spTree>
    <p:extLst>
      <p:ext uri="{BB962C8B-B14F-4D97-AF65-F5344CB8AC3E}">
        <p14:creationId xmlns:p14="http://schemas.microsoft.com/office/powerpoint/2010/main" val="2803930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43"/>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1040155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839259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4"/>
          <p:cNvPicPr preferRelativeResize="0"/>
          <p:nvPr/>
        </p:nvPicPr>
        <p:blipFill rotWithShape="1">
          <a:blip r:embed="rId3">
            <a:alphaModFix/>
          </a:blip>
          <a:srcRect l="-1080" r="1080"/>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34848024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5"/>
          <p:cNvPicPr preferRelativeResize="0"/>
          <p:nvPr/>
        </p:nvPicPr>
        <p:blipFill>
          <a:blip r:embed="rId3">
            <a:alphaModFix/>
          </a:blip>
          <a:stretch>
            <a:fillRect/>
          </a:stretch>
        </p:blipFill>
        <p:spPr>
          <a:xfrm>
            <a:off x="0" y="387367"/>
            <a:ext cx="10147301" cy="6083300"/>
          </a:xfrm>
          <a:prstGeom prst="rect">
            <a:avLst/>
          </a:prstGeom>
          <a:noFill/>
          <a:ln>
            <a:noFill/>
          </a:ln>
        </p:spPr>
      </p:pic>
    </p:spTree>
    <p:extLst>
      <p:ext uri="{BB962C8B-B14F-4D97-AF65-F5344CB8AC3E}">
        <p14:creationId xmlns:p14="http://schemas.microsoft.com/office/powerpoint/2010/main" val="35997144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6"/>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1477496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7"/>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17742898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48"/>
          <p:cNvPicPr preferRelativeResize="0"/>
          <p:nvPr/>
        </p:nvPicPr>
        <p:blipFill>
          <a:blip r:embed="rId3">
            <a:alphaModFix/>
          </a:blip>
          <a:stretch>
            <a:fillRect/>
          </a:stretch>
        </p:blipFill>
        <p:spPr>
          <a:xfrm>
            <a:off x="1524000" y="203200"/>
            <a:ext cx="7620000" cy="5715000"/>
          </a:xfrm>
          <a:prstGeom prst="rect">
            <a:avLst/>
          </a:prstGeom>
          <a:noFill/>
          <a:ln>
            <a:noFill/>
          </a:ln>
        </p:spPr>
      </p:pic>
    </p:spTree>
    <p:extLst>
      <p:ext uri="{BB962C8B-B14F-4D97-AF65-F5344CB8AC3E}">
        <p14:creationId xmlns:p14="http://schemas.microsoft.com/office/powerpoint/2010/main" val="59164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9"/>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5022616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50"/>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915565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51"/>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0300164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52"/>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8605854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53"/>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384466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01164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4"/>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6133200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55"/>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661019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56"/>
          <p:cNvPicPr preferRelativeResize="0"/>
          <p:nvPr/>
        </p:nvPicPr>
        <p:blipFill>
          <a:blip r:embed="rId3">
            <a:alphaModFix/>
          </a:blip>
          <a:stretch>
            <a:fillRect/>
          </a:stretch>
        </p:blipFill>
        <p:spPr>
          <a:xfrm>
            <a:off x="1524000" y="0"/>
            <a:ext cx="9144000" cy="6858000"/>
          </a:xfrm>
          <a:prstGeom prst="rect">
            <a:avLst/>
          </a:prstGeom>
          <a:noFill/>
          <a:ln>
            <a:noFill/>
          </a:ln>
        </p:spPr>
      </p:pic>
    </p:spTree>
    <p:extLst>
      <p:ext uri="{BB962C8B-B14F-4D97-AF65-F5344CB8AC3E}">
        <p14:creationId xmlns:p14="http://schemas.microsoft.com/office/powerpoint/2010/main" val="39418538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57" descr="Example &lt;ul&gt;&lt;li&gt;Experiment: toss a coin 10 times and the number of heads is observed. &lt;/li&gt;&lt;/ul&gt;&lt;ul&gt;&lt;li&gt;Let  A  = { 0, 2, ..."/>
          <p:cNvPicPr preferRelativeResize="0"/>
          <p:nvPr/>
        </p:nvPicPr>
        <p:blipFill>
          <a:blip r:embed="rId3">
            <a:alphaModFix/>
          </a:blip>
          <a:stretch>
            <a:fillRect/>
          </a:stretch>
        </p:blipFill>
        <p:spPr>
          <a:xfrm>
            <a:off x="203200" y="203200"/>
            <a:ext cx="9144000" cy="6858000"/>
          </a:xfrm>
          <a:prstGeom prst="rect">
            <a:avLst/>
          </a:prstGeom>
          <a:noFill/>
          <a:ln>
            <a:noFill/>
          </a:ln>
        </p:spPr>
      </p:pic>
    </p:spTree>
    <p:extLst>
      <p:ext uri="{BB962C8B-B14F-4D97-AF65-F5344CB8AC3E}">
        <p14:creationId xmlns:p14="http://schemas.microsoft.com/office/powerpoint/2010/main" val="4212245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58" descr="Example &lt;ul&gt;&lt;li&gt;Experiment: Toss a coin 3 times.  &lt;/li&gt;&lt;/ul&gt;&lt;ul&gt;&lt;li&gt;Sample space   &lt;/li&gt;&lt;/ul&gt;&lt;ul&gt;&lt;li&gt;   = {HHH, HHT, HTH..."/>
          <p:cNvPicPr preferRelativeResize="0"/>
          <p:nvPr/>
        </p:nvPicPr>
        <p:blipFill>
          <a:blip r:embed="rId3">
            <a:alphaModFix/>
          </a:blip>
          <a:stretch>
            <a:fillRect/>
          </a:stretch>
        </p:blipFill>
        <p:spPr>
          <a:xfrm>
            <a:off x="203200" y="203200"/>
            <a:ext cx="9144000" cy="6858000"/>
          </a:xfrm>
          <a:prstGeom prst="rect">
            <a:avLst/>
          </a:prstGeom>
          <a:noFill/>
          <a:ln>
            <a:noFill/>
          </a:ln>
        </p:spPr>
      </p:pic>
    </p:spTree>
    <p:extLst>
      <p:ext uri="{BB962C8B-B14F-4D97-AF65-F5344CB8AC3E}">
        <p14:creationId xmlns:p14="http://schemas.microsoft.com/office/powerpoint/2010/main" val="39159114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1867005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body" idx="1"/>
          </p:nvPr>
        </p:nvSpPr>
        <p:spPr>
          <a:xfrm>
            <a:off x="299933" y="445967"/>
            <a:ext cx="11360800" cy="62468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395" name="Google Shape;395;p79"/>
          <p:cNvPicPr preferRelativeResize="0"/>
          <p:nvPr/>
        </p:nvPicPr>
        <p:blipFill rotWithShape="1">
          <a:blip r:embed="rId3">
            <a:alphaModFix/>
          </a:blip>
          <a:srcRect l="-2417" t="-14680" b="-5353"/>
          <a:stretch/>
        </p:blipFill>
        <p:spPr>
          <a:xfrm>
            <a:off x="299933" y="512301"/>
            <a:ext cx="10018832" cy="5106300"/>
          </a:xfrm>
          <a:prstGeom prst="rect">
            <a:avLst/>
          </a:prstGeom>
          <a:noFill/>
          <a:ln>
            <a:noFill/>
          </a:ln>
        </p:spPr>
      </p:pic>
      <p:pic>
        <p:nvPicPr>
          <p:cNvPr id="396" name="Google Shape;396;p79"/>
          <p:cNvPicPr preferRelativeResize="0"/>
          <p:nvPr/>
        </p:nvPicPr>
        <p:blipFill>
          <a:blip r:embed="rId4">
            <a:alphaModFix/>
          </a:blip>
          <a:stretch>
            <a:fillRect/>
          </a:stretch>
        </p:blipFill>
        <p:spPr>
          <a:xfrm>
            <a:off x="1993900" y="4838700"/>
            <a:ext cx="4546600" cy="838200"/>
          </a:xfrm>
          <a:prstGeom prst="rect">
            <a:avLst/>
          </a:prstGeom>
          <a:noFill/>
          <a:ln>
            <a:noFill/>
          </a:ln>
        </p:spPr>
      </p:pic>
    </p:spTree>
    <p:extLst>
      <p:ext uri="{BB962C8B-B14F-4D97-AF65-F5344CB8AC3E}">
        <p14:creationId xmlns:p14="http://schemas.microsoft.com/office/powerpoint/2010/main" val="10674688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178086"/>
            <a:ext cx="11360800" cy="5913748"/>
          </a:xfrm>
        </p:spPr>
        <p:txBody>
          <a:bodyPr/>
          <a:lstStyle/>
          <a:p>
            <a:r>
              <a:rPr lang="en-IN" sz="1867" dirty="0"/>
              <a:t>(1)  S=AUA’      A </a:t>
            </a:r>
            <a:r>
              <a:rPr lang="en" sz="1867" dirty="0">
                <a:solidFill>
                  <a:schemeClr val="dk1"/>
                </a:solidFill>
              </a:rPr>
              <a:t>∩A’=</a:t>
            </a:r>
            <a:r>
              <a:rPr lang="en-IN" sz="1867" dirty="0">
                <a:solidFill>
                  <a:schemeClr val="dk1"/>
                </a:solidFill>
              </a:rPr>
              <a:t>Ø</a:t>
            </a:r>
          </a:p>
          <a:p>
            <a:pPr marL="152396" indent="0">
              <a:buNone/>
            </a:pPr>
            <a:r>
              <a:rPr lang="en-IN" sz="1867" dirty="0">
                <a:solidFill>
                  <a:schemeClr val="dk1"/>
                </a:solidFill>
              </a:rPr>
              <a:t>              from axiom (ii)  P(S)=1</a:t>
            </a:r>
          </a:p>
          <a:p>
            <a:pPr marL="152396" indent="0">
              <a:buNone/>
            </a:pPr>
            <a:r>
              <a:rPr lang="en-IN" sz="1867" dirty="0">
                <a:solidFill>
                  <a:schemeClr val="dk1"/>
                </a:solidFill>
              </a:rPr>
              <a:t>	P(</a:t>
            </a:r>
            <a:r>
              <a:rPr lang="en-IN" sz="1867" dirty="0"/>
              <a:t>AUA’ )=P(A)+P(A’)---------from axiom(iii)  here A and A’ are mutually exclusive events</a:t>
            </a:r>
          </a:p>
          <a:p>
            <a:pPr marL="152396" indent="0">
              <a:buNone/>
            </a:pPr>
            <a:r>
              <a:rPr lang="en-IN" sz="1867" dirty="0"/>
              <a:t>   </a:t>
            </a:r>
            <a:r>
              <a:rPr lang="en-IN" sz="1867" dirty="0" err="1"/>
              <a:t>ie</a:t>
            </a:r>
            <a:r>
              <a:rPr lang="en-IN" sz="1867" dirty="0"/>
              <a:t>)P(S)=</a:t>
            </a:r>
            <a:r>
              <a:rPr lang="en-IN" sz="1867" dirty="0">
                <a:solidFill>
                  <a:schemeClr val="dk1"/>
                </a:solidFill>
              </a:rPr>
              <a:t>P(</a:t>
            </a:r>
            <a:r>
              <a:rPr lang="en-IN" sz="1867" dirty="0"/>
              <a:t>AUA’ )=P(A)+P(A’)=1</a:t>
            </a:r>
          </a:p>
          <a:p>
            <a:pPr marL="152396" indent="0">
              <a:buNone/>
            </a:pPr>
            <a:r>
              <a:rPr lang="en-IN" sz="1867" dirty="0"/>
              <a:t>  P(A)= 1-P(A’)</a:t>
            </a:r>
          </a:p>
          <a:p>
            <a:pPr marL="152396" indent="0">
              <a:buNone/>
            </a:pPr>
            <a:r>
              <a:rPr lang="en-IN" sz="1867" dirty="0"/>
              <a:t>From axiom(</a:t>
            </a:r>
            <a:r>
              <a:rPr lang="en-IN" sz="1867" dirty="0" err="1"/>
              <a:t>i</a:t>
            </a:r>
            <a:r>
              <a:rPr lang="en-IN" sz="1867" dirty="0"/>
              <a:t>)</a:t>
            </a:r>
          </a:p>
          <a:p>
            <a:pPr marL="152396" indent="0">
              <a:buNone/>
            </a:pPr>
            <a:r>
              <a:rPr lang="en-IN" sz="1867" dirty="0"/>
              <a:t>P(A’)≥0     </a:t>
            </a:r>
            <a:r>
              <a:rPr lang="en-IN" sz="1867" dirty="0" err="1"/>
              <a:t>ie</a:t>
            </a:r>
            <a:r>
              <a:rPr lang="en-IN" sz="1867" dirty="0"/>
              <a:t>)P(A)≤1</a:t>
            </a:r>
          </a:p>
          <a:p>
            <a:pPr marL="152396" indent="0">
              <a:buNone/>
            </a:pPr>
            <a:r>
              <a:rPr lang="en-IN" sz="1867" dirty="0"/>
              <a:t>0 ≤ P(A) ≤1</a:t>
            </a:r>
          </a:p>
          <a:p>
            <a:pPr marL="152396" indent="0">
              <a:buNone/>
            </a:pPr>
            <a:endParaRPr lang="en-IN" sz="1867" dirty="0"/>
          </a:p>
          <a:p>
            <a:pPr marL="152396" indent="0">
              <a:buNone/>
            </a:pPr>
            <a:r>
              <a:rPr lang="en-IN" sz="1867" dirty="0"/>
              <a:t>(2) S=SU</a:t>
            </a:r>
            <a:r>
              <a:rPr lang="en-IN" sz="1867" dirty="0">
                <a:solidFill>
                  <a:schemeClr val="dk1"/>
                </a:solidFill>
              </a:rPr>
              <a:t> Ø</a:t>
            </a:r>
          </a:p>
          <a:p>
            <a:pPr marL="152396" indent="0">
              <a:buNone/>
            </a:pPr>
            <a:r>
              <a:rPr lang="en-IN" sz="1867" dirty="0">
                <a:solidFill>
                  <a:schemeClr val="dk1"/>
                </a:solidFill>
              </a:rPr>
              <a:t>       S</a:t>
            </a:r>
            <a:r>
              <a:rPr lang="en" sz="1867" dirty="0">
                <a:solidFill>
                  <a:schemeClr val="dk1"/>
                </a:solidFill>
              </a:rPr>
              <a:t> ∩</a:t>
            </a:r>
            <a:r>
              <a:rPr lang="en-IN" sz="1867" dirty="0">
                <a:solidFill>
                  <a:schemeClr val="dk1"/>
                </a:solidFill>
              </a:rPr>
              <a:t> Ø= Ø</a:t>
            </a:r>
          </a:p>
          <a:p>
            <a:pPr marL="152396" indent="0">
              <a:buNone/>
            </a:pPr>
            <a:r>
              <a:rPr lang="en-IN" sz="1867" dirty="0">
                <a:solidFill>
                  <a:schemeClr val="dk1"/>
                </a:solidFill>
              </a:rPr>
              <a:t>  p(S)=1</a:t>
            </a:r>
          </a:p>
          <a:p>
            <a:pPr marL="152396" indent="0">
              <a:buNone/>
            </a:pPr>
            <a:r>
              <a:rPr lang="en-IN" sz="1867" dirty="0">
                <a:solidFill>
                  <a:schemeClr val="dk1"/>
                </a:solidFill>
              </a:rPr>
              <a:t>P(SU Ø)= P(S)+P(Ø)    from axiom(iii) ,here S and Ø are mutually exclusive events</a:t>
            </a:r>
          </a:p>
          <a:p>
            <a:pPr marL="152396" indent="0">
              <a:buNone/>
            </a:pPr>
            <a:r>
              <a:rPr lang="en-IN" sz="1867" dirty="0">
                <a:solidFill>
                  <a:schemeClr val="dk1"/>
                </a:solidFill>
              </a:rPr>
              <a:t>             1    =1+P(Ø)</a:t>
            </a:r>
          </a:p>
          <a:p>
            <a:pPr marL="152396" indent="0">
              <a:buNone/>
            </a:pPr>
            <a:r>
              <a:rPr lang="en-IN" sz="1867" dirty="0">
                <a:solidFill>
                  <a:schemeClr val="dk1"/>
                </a:solidFill>
              </a:rPr>
              <a:t>P(Ø)=1-1 =0</a:t>
            </a:r>
          </a:p>
          <a:p>
            <a:pPr marL="152396" indent="0">
              <a:buNone/>
            </a:pPr>
            <a:r>
              <a:rPr lang="en-IN" sz="1867" dirty="0">
                <a:solidFill>
                  <a:schemeClr val="dk1"/>
                </a:solidFill>
              </a:rPr>
              <a:t>Probability of null event is Zero also known as impossible event</a:t>
            </a:r>
            <a:endParaRPr lang="en-IN" sz="1867" dirty="0"/>
          </a:p>
        </p:txBody>
      </p:sp>
    </p:spTree>
    <p:extLst>
      <p:ext uri="{BB962C8B-B14F-4D97-AF65-F5344CB8AC3E}">
        <p14:creationId xmlns:p14="http://schemas.microsoft.com/office/powerpoint/2010/main" val="3365793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328774"/>
            <a:ext cx="11360800" cy="5763060"/>
          </a:xfrm>
        </p:spPr>
        <p:txBody>
          <a:bodyPr/>
          <a:lstStyle/>
          <a:p>
            <a:pPr marL="457189" indent="-304792">
              <a:buAutoNum type="arabicParenBoth" startAt="3"/>
            </a:pPr>
            <a:r>
              <a:rPr lang="en-IN" sz="1467" dirty="0"/>
              <a:t>         If A and B are two events</a:t>
            </a:r>
          </a:p>
          <a:p>
            <a:pPr marL="152396" indent="0">
              <a:buNone/>
            </a:pPr>
            <a:r>
              <a:rPr lang="en-IN" sz="1333" dirty="0"/>
              <a:t>          p(AUB)=P(A)+P(B)-P(A</a:t>
            </a:r>
            <a:r>
              <a:rPr lang="en" sz="1333" dirty="0">
                <a:solidFill>
                  <a:schemeClr val="dk1"/>
                </a:solidFill>
              </a:rPr>
              <a:t> ∩B)</a:t>
            </a:r>
          </a:p>
          <a:p>
            <a:pPr marL="152396" indent="0">
              <a:buNone/>
            </a:pPr>
            <a:r>
              <a:rPr lang="en" sz="1333" dirty="0">
                <a:solidFill>
                  <a:schemeClr val="dk1"/>
                </a:solidFill>
              </a:rPr>
              <a:t>     </a:t>
            </a:r>
          </a:p>
          <a:p>
            <a:pPr marL="152396" indent="0">
              <a:buNone/>
            </a:pPr>
            <a:r>
              <a:rPr lang="en-IN" sz="1333" dirty="0">
                <a:solidFill>
                  <a:schemeClr val="dk1"/>
                </a:solidFill>
              </a:rPr>
              <a:t>W</a:t>
            </a:r>
            <a:r>
              <a:rPr lang="en" sz="1333" dirty="0">
                <a:solidFill>
                  <a:schemeClr val="dk1"/>
                </a:solidFill>
              </a:rPr>
              <a:t>e know that A ∩B’,  A ∩B, B ∩A’   are mutually exclusive events</a:t>
            </a:r>
          </a:p>
          <a:p>
            <a:pPr marL="152396" indent="0">
              <a:buNone/>
            </a:pPr>
            <a:endParaRPr lang="en" sz="1333" dirty="0">
              <a:solidFill>
                <a:schemeClr val="dk1"/>
              </a:solidFill>
            </a:endParaRPr>
          </a:p>
          <a:p>
            <a:pPr marL="152396" indent="0">
              <a:buNone/>
            </a:pPr>
            <a:r>
              <a:rPr lang="en" sz="1333" dirty="0">
                <a:solidFill>
                  <a:schemeClr val="dk1"/>
                </a:solidFill>
              </a:rPr>
              <a:t>P(AUB)=P(A ∩B’)+P(A ∩B)+P(B ∩A’ )   using axiom (iii</a:t>
            </a:r>
            <a:r>
              <a:rPr lang="en" sz="1333" dirty="0" smtClean="0">
                <a:solidFill>
                  <a:schemeClr val="dk1"/>
                </a:solidFill>
              </a:rPr>
              <a:t>)----(</a:t>
            </a:r>
            <a:r>
              <a:rPr lang="en" sz="1333" dirty="0" smtClean="0">
                <a:solidFill>
                  <a:schemeClr val="dk1"/>
                </a:solidFill>
              </a:rPr>
              <a:t>1)</a:t>
            </a:r>
            <a:endParaRPr lang="en" sz="1333" dirty="0">
              <a:solidFill>
                <a:schemeClr val="dk1"/>
              </a:solidFill>
            </a:endParaRPr>
          </a:p>
          <a:p>
            <a:pPr marL="152396" indent="0">
              <a:buNone/>
            </a:pPr>
            <a:endParaRPr lang="en" sz="1333" dirty="0">
              <a:solidFill>
                <a:schemeClr val="dk1"/>
              </a:solidFill>
            </a:endParaRPr>
          </a:p>
          <a:p>
            <a:pPr marL="152396" indent="0">
              <a:buNone/>
            </a:pPr>
            <a:r>
              <a:rPr lang="en-IN" sz="1333" dirty="0">
                <a:solidFill>
                  <a:schemeClr val="dk1"/>
                </a:solidFill>
              </a:rPr>
              <a:t>W</a:t>
            </a:r>
            <a:r>
              <a:rPr lang="en" sz="1333" dirty="0">
                <a:solidFill>
                  <a:schemeClr val="dk1"/>
                </a:solidFill>
              </a:rPr>
              <a:t>e know that A=(A-B)+(A ∩B)=(A ∩B’)+(A ∩B)</a:t>
            </a:r>
          </a:p>
          <a:p>
            <a:pPr marL="152396" indent="0">
              <a:buNone/>
            </a:pPr>
            <a:endParaRPr lang="en" sz="1333" dirty="0">
              <a:solidFill>
                <a:schemeClr val="dk1"/>
              </a:solidFill>
            </a:endParaRPr>
          </a:p>
          <a:p>
            <a:pPr marL="152396" indent="0">
              <a:buNone/>
            </a:pPr>
            <a:r>
              <a:rPr lang="en" sz="1333" dirty="0">
                <a:solidFill>
                  <a:schemeClr val="dk1"/>
                </a:solidFill>
              </a:rPr>
              <a:t>P(A)=P(A ∩B’)+P(A ∩B)</a:t>
            </a:r>
          </a:p>
          <a:p>
            <a:pPr marL="152396" indent="0">
              <a:buNone/>
            </a:pPr>
            <a:r>
              <a:rPr lang="en" sz="1333" dirty="0">
                <a:solidFill>
                  <a:schemeClr val="dk1"/>
                </a:solidFill>
              </a:rPr>
              <a:t>P(A ∩B’)=P(A)-P(A ∩B</a:t>
            </a:r>
            <a:r>
              <a:rPr lang="en" sz="1333" dirty="0" smtClean="0">
                <a:solidFill>
                  <a:schemeClr val="dk1"/>
                </a:solidFill>
              </a:rPr>
              <a:t>)------(</a:t>
            </a:r>
            <a:r>
              <a:rPr lang="en" sz="1333" dirty="0" smtClean="0">
                <a:solidFill>
                  <a:schemeClr val="dk1"/>
                </a:solidFill>
              </a:rPr>
              <a:t>2)</a:t>
            </a:r>
            <a:endParaRPr lang="en" sz="1333" dirty="0">
              <a:solidFill>
                <a:schemeClr val="dk1"/>
              </a:solidFill>
            </a:endParaRPr>
          </a:p>
          <a:p>
            <a:pPr marL="152396" indent="0">
              <a:buNone/>
            </a:pPr>
            <a:endParaRPr lang="en" sz="1333" dirty="0">
              <a:solidFill>
                <a:schemeClr val="dk1"/>
              </a:solidFill>
            </a:endParaRPr>
          </a:p>
          <a:p>
            <a:pPr marL="152396" indent="0">
              <a:buNone/>
            </a:pPr>
            <a:r>
              <a:rPr lang="en" sz="1333" dirty="0">
                <a:solidFill>
                  <a:schemeClr val="dk1"/>
                </a:solidFill>
              </a:rPr>
              <a:t>Similarly P(B ∩A’)=P(B)-P(A ∩B</a:t>
            </a:r>
            <a:r>
              <a:rPr lang="en" sz="1333" dirty="0" smtClean="0">
                <a:solidFill>
                  <a:schemeClr val="dk1"/>
                </a:solidFill>
              </a:rPr>
              <a:t>)----(</a:t>
            </a:r>
            <a:r>
              <a:rPr lang="en" sz="1333" dirty="0">
                <a:solidFill>
                  <a:schemeClr val="dk1"/>
                </a:solidFill>
              </a:rPr>
              <a:t>3</a:t>
            </a:r>
            <a:r>
              <a:rPr lang="en" sz="1333" dirty="0" smtClean="0">
                <a:solidFill>
                  <a:schemeClr val="dk1"/>
                </a:solidFill>
              </a:rPr>
              <a:t>)</a:t>
            </a:r>
            <a:endParaRPr lang="en" sz="1333" dirty="0">
              <a:solidFill>
                <a:schemeClr val="dk1"/>
              </a:solidFill>
            </a:endParaRPr>
          </a:p>
          <a:p>
            <a:pPr marL="152396" indent="0">
              <a:buNone/>
            </a:pPr>
            <a:endParaRPr lang="en" sz="1333" dirty="0">
              <a:solidFill>
                <a:schemeClr val="dk1"/>
              </a:solidFill>
            </a:endParaRPr>
          </a:p>
          <a:p>
            <a:pPr marL="152396" indent="0">
              <a:buNone/>
            </a:pPr>
            <a:r>
              <a:rPr lang="en-IN" sz="1333" dirty="0">
                <a:solidFill>
                  <a:schemeClr val="dk1"/>
                </a:solidFill>
              </a:rPr>
              <a:t>S</a:t>
            </a:r>
            <a:r>
              <a:rPr lang="en" sz="1333" dirty="0">
                <a:solidFill>
                  <a:schemeClr val="dk1"/>
                </a:solidFill>
              </a:rPr>
              <a:t>ub </a:t>
            </a:r>
            <a:r>
              <a:rPr lang="en" sz="1333" dirty="0" smtClean="0">
                <a:solidFill>
                  <a:schemeClr val="dk1"/>
                </a:solidFill>
              </a:rPr>
              <a:t>(2),(3) </a:t>
            </a:r>
            <a:r>
              <a:rPr lang="en" sz="1333" dirty="0">
                <a:solidFill>
                  <a:schemeClr val="dk1"/>
                </a:solidFill>
              </a:rPr>
              <a:t>in </a:t>
            </a:r>
            <a:r>
              <a:rPr lang="en" sz="1333" dirty="0" smtClean="0">
                <a:solidFill>
                  <a:schemeClr val="dk1"/>
                </a:solidFill>
              </a:rPr>
              <a:t>(1)</a:t>
            </a:r>
            <a:endParaRPr lang="en" sz="1333" dirty="0">
              <a:solidFill>
                <a:schemeClr val="dk1"/>
              </a:solidFill>
            </a:endParaRPr>
          </a:p>
          <a:p>
            <a:pPr marL="152396" indent="0">
              <a:buNone/>
            </a:pPr>
            <a:endParaRPr lang="en" sz="1333" dirty="0">
              <a:solidFill>
                <a:schemeClr val="dk1"/>
              </a:solidFill>
            </a:endParaRPr>
          </a:p>
          <a:p>
            <a:pPr marL="152396" indent="0">
              <a:buNone/>
            </a:pPr>
            <a:r>
              <a:rPr lang="en" sz="1333" dirty="0">
                <a:solidFill>
                  <a:schemeClr val="dk1"/>
                </a:solidFill>
              </a:rPr>
              <a:t>P(AUB)=P(A)-P(A ∩B)+P(A ∩B)+P(B)-P(A ∩B)</a:t>
            </a:r>
          </a:p>
          <a:p>
            <a:pPr marL="152396" indent="0">
              <a:buNone/>
            </a:pPr>
            <a:endParaRPr lang="en" sz="1333" dirty="0">
              <a:solidFill>
                <a:schemeClr val="dk1"/>
              </a:solidFill>
            </a:endParaRPr>
          </a:p>
          <a:p>
            <a:pPr marL="152396" indent="0">
              <a:buNone/>
            </a:pPr>
            <a:r>
              <a:rPr lang="en-IN" sz="1333" dirty="0">
                <a:solidFill>
                  <a:schemeClr val="dk1"/>
                </a:solidFill>
              </a:rPr>
              <a:t>T</a:t>
            </a:r>
            <a:r>
              <a:rPr lang="en" sz="1333" dirty="0">
                <a:solidFill>
                  <a:schemeClr val="dk1"/>
                </a:solidFill>
              </a:rPr>
              <a:t>herefore P(AUB)=P(A)+P(B)-P(A ∩B)</a:t>
            </a:r>
          </a:p>
          <a:p>
            <a:pPr marL="152396" indent="0">
              <a:buNone/>
            </a:pPr>
            <a:endParaRPr lang="en-IN" sz="1333" dirty="0"/>
          </a:p>
        </p:txBody>
      </p:sp>
      <p:pic>
        <p:nvPicPr>
          <p:cNvPr id="4" name="Picture 3"/>
          <p:cNvPicPr>
            <a:picLocks noChangeAspect="1"/>
          </p:cNvPicPr>
          <p:nvPr/>
        </p:nvPicPr>
        <p:blipFill>
          <a:blip r:embed="rId2"/>
          <a:stretch>
            <a:fillRect/>
          </a:stretch>
        </p:blipFill>
        <p:spPr>
          <a:xfrm>
            <a:off x="6995917" y="581917"/>
            <a:ext cx="3898900" cy="2844800"/>
          </a:xfrm>
          <a:prstGeom prst="rect">
            <a:avLst/>
          </a:prstGeom>
        </p:spPr>
      </p:pic>
    </p:spTree>
    <p:extLst>
      <p:ext uri="{BB962C8B-B14F-4D97-AF65-F5344CB8AC3E}">
        <p14:creationId xmlns:p14="http://schemas.microsoft.com/office/powerpoint/2010/main" val="10588885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80"/>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indent="0">
              <a:buNone/>
            </a:pPr>
            <a:r>
              <a:rPr lang="en"/>
              <a:t>Rules of Probability</a:t>
            </a:r>
            <a:endParaRPr/>
          </a:p>
          <a:p>
            <a:pPr indent="-440256">
              <a:spcBef>
                <a:spcPts val="2133"/>
              </a:spcBef>
              <a:buSzPts val="1600"/>
              <a:buAutoNum type="arabicPeriod"/>
            </a:pPr>
            <a:r>
              <a:rPr lang="en" sz="2133"/>
              <a:t>Rule of subtraction: </a:t>
            </a:r>
            <a:endParaRPr sz="2133"/>
          </a:p>
          <a:p>
            <a:pPr indent="0">
              <a:spcBef>
                <a:spcPts val="2133"/>
              </a:spcBef>
              <a:buNone/>
            </a:pPr>
            <a:endParaRPr sz="2133"/>
          </a:p>
          <a:p>
            <a:pPr indent="0">
              <a:spcBef>
                <a:spcPts val="2133"/>
              </a:spcBef>
              <a:buNone/>
            </a:pPr>
            <a:endParaRPr sz="2133"/>
          </a:p>
          <a:p>
            <a:pPr indent="-440256">
              <a:spcBef>
                <a:spcPts val="2133"/>
              </a:spcBef>
              <a:buSzPts val="1600"/>
              <a:buAutoNum type="arabicPeriod"/>
            </a:pPr>
            <a:r>
              <a:rPr lang="en" sz="2133"/>
              <a:t>Rule of Multiplication:</a:t>
            </a:r>
            <a:endParaRPr sz="2133"/>
          </a:p>
          <a:p>
            <a:pPr marL="0" indent="0">
              <a:spcBef>
                <a:spcPts val="2133"/>
              </a:spcBef>
              <a:buNone/>
            </a:pPr>
            <a:endParaRPr sz="2133"/>
          </a:p>
          <a:p>
            <a:pPr marL="0" indent="0">
              <a:spcBef>
                <a:spcPts val="2133"/>
              </a:spcBef>
              <a:buNone/>
            </a:pPr>
            <a:endParaRPr sz="2133"/>
          </a:p>
          <a:p>
            <a:pPr marL="0" indent="0">
              <a:spcBef>
                <a:spcPts val="2133"/>
              </a:spcBef>
              <a:buNone/>
            </a:pPr>
            <a:endParaRPr sz="2133"/>
          </a:p>
          <a:p>
            <a:pPr marL="0" indent="0">
              <a:spcBef>
                <a:spcPts val="2133"/>
              </a:spcBef>
              <a:buNone/>
            </a:pPr>
            <a:endParaRPr sz="2133"/>
          </a:p>
          <a:p>
            <a:pPr indent="0">
              <a:spcBef>
                <a:spcPts val="2133"/>
              </a:spcBef>
              <a:buNone/>
            </a:pPr>
            <a:endParaRPr sz="2133"/>
          </a:p>
          <a:p>
            <a:pPr indent="0">
              <a:spcBef>
                <a:spcPts val="2133"/>
              </a:spcBef>
              <a:spcAft>
                <a:spcPts val="2133"/>
              </a:spcAft>
              <a:buNone/>
            </a:pPr>
            <a:endParaRPr sz="2133"/>
          </a:p>
        </p:txBody>
      </p:sp>
      <p:pic>
        <p:nvPicPr>
          <p:cNvPr id="402" name="Google Shape;402;p80"/>
          <p:cNvPicPr preferRelativeResize="0"/>
          <p:nvPr/>
        </p:nvPicPr>
        <p:blipFill>
          <a:blip r:embed="rId3">
            <a:alphaModFix/>
          </a:blip>
          <a:stretch>
            <a:fillRect/>
          </a:stretch>
        </p:blipFill>
        <p:spPr>
          <a:xfrm>
            <a:off x="760167" y="1377967"/>
            <a:ext cx="8807967" cy="1257300"/>
          </a:xfrm>
          <a:prstGeom prst="rect">
            <a:avLst/>
          </a:prstGeom>
          <a:noFill/>
          <a:ln>
            <a:noFill/>
          </a:ln>
        </p:spPr>
      </p:pic>
      <p:pic>
        <p:nvPicPr>
          <p:cNvPr id="403" name="Google Shape;403;p80"/>
          <p:cNvPicPr preferRelativeResize="0"/>
          <p:nvPr/>
        </p:nvPicPr>
        <p:blipFill>
          <a:blip r:embed="rId4">
            <a:alphaModFix/>
          </a:blip>
          <a:stretch>
            <a:fillRect/>
          </a:stretch>
        </p:blipFill>
        <p:spPr>
          <a:xfrm>
            <a:off x="842800" y="3187700"/>
            <a:ext cx="8642733" cy="1498600"/>
          </a:xfrm>
          <a:prstGeom prst="rect">
            <a:avLst/>
          </a:prstGeom>
          <a:noFill/>
          <a:ln>
            <a:noFill/>
          </a:ln>
        </p:spPr>
      </p:pic>
    </p:spTree>
    <p:extLst>
      <p:ext uri="{BB962C8B-B14F-4D97-AF65-F5344CB8AC3E}">
        <p14:creationId xmlns:p14="http://schemas.microsoft.com/office/powerpoint/2010/main" val="3186551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 THE BASIC CONCEPTS OF SET THEORY</a:t>
            </a:r>
            <a:endParaRPr/>
          </a:p>
        </p:txBody>
      </p:sp>
      <p:sp>
        <p:nvSpPr>
          <p:cNvPr id="81" name="Google Shape;81;p18"/>
          <p:cNvSpPr txBox="1">
            <a:spLocks noGrp="1"/>
          </p:cNvSpPr>
          <p:nvPr>
            <p:ph type="body" idx="1"/>
          </p:nvPr>
        </p:nvSpPr>
        <p:spPr>
          <a:xfrm>
            <a:off x="0" y="1356967"/>
            <a:ext cx="11776400" cy="4734800"/>
          </a:xfrm>
          <a:prstGeom prst="rect">
            <a:avLst/>
          </a:prstGeom>
        </p:spPr>
        <p:txBody>
          <a:bodyPr spcFirstLastPara="1" vert="horz" wrap="square" lIns="121900" tIns="121900" rIns="121900" bIns="121900" rtlCol="0" anchor="t" anchorCtr="0">
            <a:noAutofit/>
          </a:bodyPr>
          <a:lstStyle/>
          <a:p>
            <a:pPr marL="0" marR="69086" indent="0">
              <a:spcBef>
                <a:spcPts val="1984"/>
              </a:spcBef>
              <a:buNone/>
            </a:pPr>
            <a:r>
              <a:rPr lang="en" sz="1556" b="1" dirty="0">
                <a:solidFill>
                  <a:schemeClr val="dk1"/>
                </a:solidFill>
              </a:rPr>
              <a:t>        </a:t>
            </a:r>
            <a:r>
              <a:rPr lang="en" sz="1823" b="1" dirty="0">
                <a:solidFill>
                  <a:schemeClr val="dk1"/>
                </a:solidFill>
              </a:rPr>
              <a:t>       S</a:t>
            </a:r>
            <a:r>
              <a:rPr lang="en" sz="2667" b="1" dirty="0">
                <a:solidFill>
                  <a:schemeClr val="dk1"/>
                </a:solidFill>
                <a:latin typeface="Times New Roman"/>
                <a:ea typeface="Times New Roman"/>
                <a:cs typeface="Times New Roman"/>
                <a:sym typeface="Times New Roman"/>
              </a:rPr>
              <a:t>et</a:t>
            </a:r>
            <a:r>
              <a:rPr lang="en" dirty="0">
                <a:solidFill>
                  <a:schemeClr val="dk1"/>
                </a:solidFill>
                <a:latin typeface="Times New Roman"/>
                <a:ea typeface="Times New Roman"/>
                <a:cs typeface="Times New Roman"/>
                <a:sym typeface="Times New Roman"/>
              </a:rPr>
              <a:t>: </a:t>
            </a:r>
            <a:r>
              <a:rPr lang="en" sz="2000" dirty="0">
                <a:solidFill>
                  <a:schemeClr val="dk1"/>
                </a:solidFill>
                <a:latin typeface="Times New Roman"/>
                <a:ea typeface="Times New Roman"/>
                <a:cs typeface="Times New Roman"/>
                <a:sym typeface="Times New Roman"/>
              </a:rPr>
              <a:t>A set is a well defined collection of objects. </a:t>
            </a:r>
            <a:endParaRPr sz="2000" dirty="0">
              <a:solidFill>
                <a:schemeClr val="dk1"/>
              </a:solidFill>
              <a:latin typeface="Times New Roman"/>
              <a:ea typeface="Times New Roman"/>
              <a:cs typeface="Times New Roman"/>
              <a:sym typeface="Times New Roman"/>
            </a:endParaRPr>
          </a:p>
          <a:p>
            <a:pPr marL="0" marR="69086" indent="0">
              <a:spcBef>
                <a:spcPts val="1984"/>
              </a:spcBef>
              <a:buNone/>
            </a:pPr>
            <a:r>
              <a:rPr lang="en" sz="2000" dirty="0">
                <a:solidFill>
                  <a:schemeClr val="dk1"/>
                </a:solidFill>
                <a:latin typeface="Times New Roman"/>
                <a:ea typeface="Times New Roman"/>
                <a:cs typeface="Times New Roman"/>
                <a:sym typeface="Times New Roman"/>
              </a:rPr>
              <a:t>               These objects are called elements or members of the set.             </a:t>
            </a:r>
            <a:endParaRPr sz="2000" dirty="0">
              <a:solidFill>
                <a:schemeClr val="dk1"/>
              </a:solidFill>
              <a:latin typeface="Times New Roman"/>
              <a:ea typeface="Times New Roman"/>
              <a:cs typeface="Times New Roman"/>
              <a:sym typeface="Times New Roman"/>
            </a:endParaRPr>
          </a:p>
          <a:p>
            <a:pPr marL="0" marR="69086" indent="0">
              <a:spcBef>
                <a:spcPts val="1984"/>
              </a:spcBef>
              <a:buNone/>
            </a:pPr>
            <a:r>
              <a:rPr lang="en" sz="2000" dirty="0">
                <a:solidFill>
                  <a:schemeClr val="dk1"/>
                </a:solidFill>
                <a:latin typeface="Times New Roman"/>
                <a:ea typeface="Times New Roman"/>
                <a:cs typeface="Times New Roman"/>
                <a:sym typeface="Times New Roman"/>
              </a:rPr>
              <a:t>               Sets are usually denoted by capital letters A, B, C, ....., etc.          </a:t>
            </a:r>
            <a:endParaRPr sz="2000" dirty="0">
              <a:solidFill>
                <a:schemeClr val="dk1"/>
              </a:solidFill>
              <a:latin typeface="Times New Roman"/>
              <a:ea typeface="Times New Roman"/>
              <a:cs typeface="Times New Roman"/>
              <a:sym typeface="Times New Roman"/>
            </a:endParaRPr>
          </a:p>
          <a:p>
            <a:pPr marL="0" marR="69086" indent="0">
              <a:spcBef>
                <a:spcPts val="1984"/>
              </a:spcBef>
              <a:buNone/>
            </a:pPr>
            <a:r>
              <a:rPr lang="en" sz="2000" dirty="0">
                <a:solidFill>
                  <a:schemeClr val="dk1"/>
                </a:solidFill>
                <a:latin typeface="Times New Roman"/>
                <a:ea typeface="Times New Roman"/>
                <a:cs typeface="Times New Roman"/>
                <a:sym typeface="Times New Roman"/>
              </a:rPr>
              <a:t>               Elements of the set are represented by small letters a, b, c, ....., etc. </a:t>
            </a:r>
            <a:endParaRPr sz="2000" dirty="0">
              <a:solidFill>
                <a:schemeClr val="dk1"/>
              </a:solidFill>
              <a:latin typeface="Times New Roman"/>
              <a:ea typeface="Times New Roman"/>
              <a:cs typeface="Times New Roman"/>
              <a:sym typeface="Times New Roman"/>
            </a:endParaRPr>
          </a:p>
          <a:p>
            <a:pPr marL="0" marR="69086" indent="0">
              <a:spcBef>
                <a:spcPts val="1984"/>
              </a:spcBef>
              <a:buNone/>
            </a:pPr>
            <a:r>
              <a:rPr lang="en" sz="2000" dirty="0">
                <a:solidFill>
                  <a:schemeClr val="dk1"/>
                </a:solidFill>
                <a:latin typeface="Times New Roman"/>
                <a:ea typeface="Times New Roman"/>
                <a:cs typeface="Times New Roman"/>
                <a:sym typeface="Times New Roman"/>
              </a:rPr>
              <a:t>               If  a  is an element of set A, then we say that  a  belongs to A. We denote the ‘phrase  belongs to‘ by            	the    Greek symbol  ∈   (epsilon). Thus, we say that </a:t>
            </a:r>
            <a:r>
              <a:rPr lang="en" sz="2000" b="1" dirty="0">
                <a:solidFill>
                  <a:schemeClr val="dk1"/>
                </a:solidFill>
                <a:latin typeface="Times New Roman"/>
                <a:ea typeface="Times New Roman"/>
                <a:cs typeface="Times New Roman"/>
                <a:sym typeface="Times New Roman"/>
              </a:rPr>
              <a:t>a </a:t>
            </a:r>
            <a:r>
              <a:rPr lang="en" sz="2000" dirty="0">
                <a:solidFill>
                  <a:schemeClr val="dk1"/>
                </a:solidFill>
                <a:latin typeface="Times New Roman"/>
                <a:ea typeface="Times New Roman"/>
                <a:cs typeface="Times New Roman"/>
                <a:sym typeface="Times New Roman"/>
              </a:rPr>
              <a:t>∈ </a:t>
            </a:r>
            <a:r>
              <a:rPr lang="en" sz="2000" b="1" dirty="0">
                <a:solidFill>
                  <a:schemeClr val="dk1"/>
                </a:solidFill>
                <a:latin typeface="Times New Roman"/>
                <a:ea typeface="Times New Roman"/>
                <a:cs typeface="Times New Roman"/>
                <a:sym typeface="Times New Roman"/>
              </a:rPr>
              <a:t>A</a:t>
            </a:r>
            <a:r>
              <a:rPr lang="en" sz="2000" dirty="0">
                <a:solidFill>
                  <a:schemeClr val="dk1"/>
                </a:solidFill>
                <a:latin typeface="Times New Roman"/>
                <a:ea typeface="Times New Roman"/>
                <a:cs typeface="Times New Roman"/>
                <a:sym typeface="Times New Roman"/>
              </a:rPr>
              <a:t>.               </a:t>
            </a:r>
            <a:endParaRPr sz="2000" dirty="0">
              <a:solidFill>
                <a:schemeClr val="dk1"/>
              </a:solidFill>
              <a:latin typeface="Times New Roman"/>
              <a:ea typeface="Times New Roman"/>
              <a:cs typeface="Times New Roman"/>
              <a:sym typeface="Times New Roman"/>
            </a:endParaRPr>
          </a:p>
          <a:p>
            <a:pPr marL="0" marR="69086" indent="0">
              <a:spcBef>
                <a:spcPts val="1984"/>
              </a:spcBef>
              <a:buNone/>
            </a:pPr>
            <a:r>
              <a:rPr lang="en" sz="2000" dirty="0">
                <a:solidFill>
                  <a:schemeClr val="dk1"/>
                </a:solidFill>
                <a:latin typeface="Times New Roman"/>
                <a:ea typeface="Times New Roman"/>
                <a:cs typeface="Times New Roman"/>
                <a:sym typeface="Times New Roman"/>
              </a:rPr>
              <a:t>                If  b is an element which does not belong to A, we represent this as b ∉ </a:t>
            </a:r>
            <a:r>
              <a:rPr lang="en" sz="2000" b="1" dirty="0">
                <a:solidFill>
                  <a:schemeClr val="dk1"/>
                </a:solidFill>
                <a:latin typeface="Times New Roman"/>
                <a:ea typeface="Times New Roman"/>
                <a:cs typeface="Times New Roman"/>
                <a:sym typeface="Times New Roman"/>
              </a:rPr>
              <a:t>A</a:t>
            </a:r>
            <a:endParaRPr sz="2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54707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1"/>
          <p:cNvSpPr txBox="1">
            <a:spLocks noGrp="1"/>
          </p:cNvSpPr>
          <p:nvPr>
            <p:ph type="body" idx="1"/>
          </p:nvPr>
        </p:nvSpPr>
        <p:spPr>
          <a:xfrm>
            <a:off x="415600" y="330500"/>
            <a:ext cx="11360800" cy="5761200"/>
          </a:xfrm>
          <a:prstGeom prst="rect">
            <a:avLst/>
          </a:prstGeom>
        </p:spPr>
        <p:txBody>
          <a:bodyPr spcFirstLastPara="1" vert="horz" wrap="square" lIns="121900" tIns="121900" rIns="121900" bIns="121900" rtlCol="0" anchor="t" anchorCtr="0">
            <a:noAutofit/>
          </a:bodyPr>
          <a:lstStyle/>
          <a:p>
            <a:pPr marL="0" indent="0">
              <a:buNone/>
            </a:pPr>
            <a:r>
              <a:rPr lang="en"/>
              <a:t>3.Rule of addition:</a:t>
            </a:r>
            <a:endParaRPr/>
          </a:p>
          <a:p>
            <a:pPr marL="0" indent="0">
              <a:spcBef>
                <a:spcPts val="2133"/>
              </a:spcBef>
              <a:spcAft>
                <a:spcPts val="2133"/>
              </a:spcAft>
              <a:buNone/>
            </a:pPr>
            <a:endParaRPr/>
          </a:p>
        </p:txBody>
      </p:sp>
      <p:pic>
        <p:nvPicPr>
          <p:cNvPr id="409" name="Google Shape;409;p81"/>
          <p:cNvPicPr preferRelativeResize="0"/>
          <p:nvPr/>
        </p:nvPicPr>
        <p:blipFill>
          <a:blip r:embed="rId3">
            <a:alphaModFix/>
          </a:blip>
          <a:stretch>
            <a:fillRect/>
          </a:stretch>
        </p:blipFill>
        <p:spPr>
          <a:xfrm>
            <a:off x="842800" y="1255933"/>
            <a:ext cx="9435933" cy="4230467"/>
          </a:xfrm>
          <a:prstGeom prst="rect">
            <a:avLst/>
          </a:prstGeom>
          <a:noFill/>
          <a:ln>
            <a:noFill/>
          </a:ln>
        </p:spPr>
      </p:pic>
    </p:spTree>
    <p:extLst>
      <p:ext uri="{BB962C8B-B14F-4D97-AF65-F5344CB8AC3E}">
        <p14:creationId xmlns:p14="http://schemas.microsoft.com/office/powerpoint/2010/main" val="38159692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9"/>
          <p:cNvSpPr txBox="1"/>
          <p:nvPr/>
        </p:nvSpPr>
        <p:spPr>
          <a:xfrm>
            <a:off x="203200" y="203200"/>
            <a:ext cx="10026000" cy="5927600"/>
          </a:xfrm>
          <a:prstGeom prst="rect">
            <a:avLst/>
          </a:prstGeom>
          <a:noFill/>
          <a:ln>
            <a:noFill/>
          </a:ln>
        </p:spPr>
        <p:txBody>
          <a:bodyPr spcFirstLastPara="1" wrap="square" lIns="121900" tIns="121900" rIns="121900" bIns="121900" anchor="t" anchorCtr="0">
            <a:noAutofit/>
          </a:bodyPr>
          <a:lstStyle/>
          <a:p>
            <a:pPr>
              <a:lnSpc>
                <a:spcPct val="115000"/>
              </a:lnSpc>
            </a:pPr>
            <a:r>
              <a:rPr lang="en" sz="2400">
                <a:solidFill>
                  <a:schemeClr val="dk2"/>
                </a:solidFill>
              </a:rPr>
              <a:t> </a:t>
            </a:r>
            <a:r>
              <a:rPr lang="en" sz="2223" b="1">
                <a:solidFill>
                  <a:schemeClr val="dk1"/>
                </a:solidFill>
              </a:rPr>
              <a:t>How to Interpret Probability </a:t>
            </a:r>
            <a:endParaRPr sz="2223" b="1">
              <a:solidFill>
                <a:schemeClr val="dk1"/>
              </a:solidFill>
            </a:endParaRPr>
          </a:p>
          <a:p>
            <a:pPr marR="69086">
              <a:lnSpc>
                <a:spcPct val="115000"/>
              </a:lnSpc>
              <a:spcBef>
                <a:spcPts val="2208"/>
              </a:spcBef>
            </a:pPr>
            <a:r>
              <a:rPr lang="en" sz="1556">
                <a:solidFill>
                  <a:schemeClr val="dk1"/>
                </a:solidFill>
              </a:rPr>
              <a:t>          Mathematically, the probability that an event will occur is expressed as a number between 0 and 1.    </a:t>
            </a:r>
            <a:endParaRPr sz="1556">
              <a:solidFill>
                <a:schemeClr val="dk1"/>
              </a:solidFill>
            </a:endParaRPr>
          </a:p>
          <a:p>
            <a:pPr marR="69086">
              <a:lnSpc>
                <a:spcPct val="115000"/>
              </a:lnSpc>
              <a:spcBef>
                <a:spcPts val="2208"/>
              </a:spcBef>
            </a:pPr>
            <a:r>
              <a:rPr lang="en" sz="1556">
                <a:solidFill>
                  <a:schemeClr val="dk1"/>
                </a:solidFill>
              </a:rPr>
              <a:t>         Notationally, the probability of event A is represented by P (A). </a:t>
            </a:r>
            <a:endParaRPr sz="1556">
              <a:solidFill>
                <a:schemeClr val="dk1"/>
              </a:solidFill>
            </a:endParaRPr>
          </a:p>
          <a:p>
            <a:pPr marR="2523680">
              <a:lnSpc>
                <a:spcPct val="115000"/>
              </a:lnSpc>
              <a:spcBef>
                <a:spcPts val="2592"/>
              </a:spcBef>
            </a:pPr>
            <a:r>
              <a:rPr lang="en" sz="1292">
                <a:solidFill>
                  <a:schemeClr val="dk1"/>
                </a:solidFill>
              </a:rPr>
              <a:t>▪ </a:t>
            </a:r>
            <a:r>
              <a:rPr lang="en" sz="1556">
                <a:solidFill>
                  <a:schemeClr val="dk1"/>
                </a:solidFill>
              </a:rPr>
              <a:t>If P (A) equals zero, event A will almost definitely not occur. </a:t>
            </a:r>
            <a:endParaRPr sz="1556">
              <a:solidFill>
                <a:schemeClr val="dk1"/>
              </a:solidFill>
            </a:endParaRPr>
          </a:p>
          <a:p>
            <a:pPr marR="1337023">
              <a:lnSpc>
                <a:spcPct val="115000"/>
              </a:lnSpc>
              <a:spcBef>
                <a:spcPts val="768"/>
              </a:spcBef>
            </a:pPr>
            <a:r>
              <a:rPr lang="en" sz="1292">
                <a:solidFill>
                  <a:schemeClr val="dk1"/>
                </a:solidFill>
              </a:rPr>
              <a:t>▪ </a:t>
            </a:r>
            <a:r>
              <a:rPr lang="en" sz="1556">
                <a:solidFill>
                  <a:schemeClr val="dk1"/>
                </a:solidFill>
              </a:rPr>
              <a:t>If P (A) is close to zero, there is only a small chance that event A will occur. </a:t>
            </a:r>
            <a:endParaRPr sz="1556">
              <a:solidFill>
                <a:schemeClr val="dk1"/>
              </a:solidFill>
            </a:endParaRPr>
          </a:p>
          <a:p>
            <a:pPr marR="2084780">
              <a:lnSpc>
                <a:spcPct val="115000"/>
              </a:lnSpc>
              <a:spcBef>
                <a:spcPts val="768"/>
              </a:spcBef>
            </a:pPr>
            <a:r>
              <a:rPr lang="en" sz="1292">
                <a:solidFill>
                  <a:schemeClr val="dk1"/>
                </a:solidFill>
              </a:rPr>
              <a:t>▪ </a:t>
            </a:r>
            <a:r>
              <a:rPr lang="en" sz="1556">
                <a:solidFill>
                  <a:schemeClr val="dk1"/>
                </a:solidFill>
              </a:rPr>
              <a:t>If P (A) equals 0.5, there is a 50-50 chance that event A will occur. </a:t>
            </a:r>
            <a:endParaRPr sz="1556">
              <a:solidFill>
                <a:schemeClr val="dk1"/>
              </a:solidFill>
            </a:endParaRPr>
          </a:p>
          <a:p>
            <a:pPr marR="1775924">
              <a:lnSpc>
                <a:spcPct val="115000"/>
              </a:lnSpc>
              <a:spcBef>
                <a:spcPts val="768"/>
              </a:spcBef>
            </a:pPr>
            <a:r>
              <a:rPr lang="en" sz="1292">
                <a:solidFill>
                  <a:schemeClr val="dk1"/>
                </a:solidFill>
              </a:rPr>
              <a:t>▪ </a:t>
            </a:r>
            <a:r>
              <a:rPr lang="en" sz="1556">
                <a:solidFill>
                  <a:schemeClr val="dk1"/>
                </a:solidFill>
              </a:rPr>
              <a:t>If P(A) is close to one, there is a strong chance that event A will occur. </a:t>
            </a:r>
            <a:endParaRPr sz="1556">
              <a:solidFill>
                <a:schemeClr val="dk1"/>
              </a:solidFill>
            </a:endParaRPr>
          </a:p>
          <a:p>
            <a:pPr marR="2926007">
              <a:lnSpc>
                <a:spcPct val="115000"/>
              </a:lnSpc>
              <a:spcBef>
                <a:spcPts val="768"/>
              </a:spcBef>
            </a:pPr>
            <a:r>
              <a:rPr lang="en" sz="1292">
                <a:solidFill>
                  <a:schemeClr val="dk1"/>
                </a:solidFill>
              </a:rPr>
              <a:t>▪ </a:t>
            </a:r>
            <a:r>
              <a:rPr lang="en" sz="1556">
                <a:solidFill>
                  <a:schemeClr val="dk1"/>
                </a:solidFill>
              </a:rPr>
              <a:t>If P(A) equals one, event A will almost definitely occur. </a:t>
            </a:r>
            <a:endParaRPr sz="1556">
              <a:solidFill>
                <a:schemeClr val="dk1"/>
              </a:solidFill>
            </a:endParaRPr>
          </a:p>
          <a:p>
            <a:pPr marR="65022" algn="just">
              <a:lnSpc>
                <a:spcPct val="115000"/>
              </a:lnSpc>
              <a:spcBef>
                <a:spcPts val="2240"/>
              </a:spcBef>
            </a:pPr>
            <a:r>
              <a:rPr lang="en" sz="1556">
                <a:solidFill>
                  <a:schemeClr val="dk1"/>
                </a:solidFill>
              </a:rPr>
              <a:t>        In a statistical experiment, the sum of probabilities for all possible outcomes is equal to one. </a:t>
            </a:r>
            <a:endParaRPr sz="1556">
              <a:solidFill>
                <a:schemeClr val="dk1"/>
              </a:solidFill>
            </a:endParaRPr>
          </a:p>
          <a:p>
            <a:pPr marR="65022" algn="just">
              <a:lnSpc>
                <a:spcPct val="115000"/>
              </a:lnSpc>
              <a:spcBef>
                <a:spcPts val="2240"/>
              </a:spcBef>
            </a:pPr>
            <a:r>
              <a:rPr lang="en" sz="1556">
                <a:solidFill>
                  <a:schemeClr val="dk1"/>
                </a:solidFill>
              </a:rPr>
              <a:t>        This means, for example, that if an experiment can have three possible outcomes (A, B, and C), </a:t>
            </a:r>
            <a:endParaRPr sz="1556">
              <a:solidFill>
                <a:schemeClr val="dk1"/>
              </a:solidFill>
            </a:endParaRPr>
          </a:p>
          <a:p>
            <a:pPr marR="65022" algn="just">
              <a:lnSpc>
                <a:spcPct val="115000"/>
              </a:lnSpc>
              <a:spcBef>
                <a:spcPts val="2240"/>
              </a:spcBef>
            </a:pPr>
            <a:r>
              <a:rPr lang="en" sz="1556">
                <a:solidFill>
                  <a:schemeClr val="dk1"/>
                </a:solidFill>
              </a:rPr>
              <a:t>        then P(A) + P(B) + P(C) = 1. </a:t>
            </a:r>
            <a:endParaRPr sz="1556">
              <a:solidFill>
                <a:schemeClr val="dk1"/>
              </a:solidFill>
            </a:endParaRPr>
          </a:p>
        </p:txBody>
      </p:sp>
    </p:spTree>
    <p:extLst>
      <p:ext uri="{BB962C8B-B14F-4D97-AF65-F5344CB8AC3E}">
        <p14:creationId xmlns:p14="http://schemas.microsoft.com/office/powerpoint/2010/main" val="26572904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60"/>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8965896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61"/>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904884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62"/>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9242633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63"/>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8000849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64"/>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3850369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65"/>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41328289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66"/>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32408586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67"/>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3737190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9"/>
          <p:cNvSpPr txBox="1">
            <a:spLocks noGrp="1"/>
          </p:cNvSpPr>
          <p:nvPr>
            <p:ph type="body" idx="1"/>
          </p:nvPr>
        </p:nvSpPr>
        <p:spPr>
          <a:xfrm>
            <a:off x="415600" y="99167"/>
            <a:ext cx="11360800" cy="5992800"/>
          </a:xfrm>
          <a:prstGeom prst="rect">
            <a:avLst/>
          </a:prstGeom>
        </p:spPr>
        <p:txBody>
          <a:bodyPr spcFirstLastPara="1" vert="horz" wrap="square" lIns="121900" tIns="121900" rIns="121900" bIns="121900" rtlCol="0" anchor="t" anchorCtr="0">
            <a:noAutofit/>
          </a:bodyPr>
          <a:lstStyle/>
          <a:p>
            <a:pPr marL="0" marR="5470007" indent="0">
              <a:spcBef>
                <a:spcPts val="2080"/>
              </a:spcBef>
              <a:buNone/>
            </a:pPr>
            <a:r>
              <a:rPr lang="en" sz="1556" b="1" dirty="0">
                <a:solidFill>
                  <a:schemeClr val="dk1"/>
                </a:solidFill>
              </a:rPr>
              <a:t>1. Empty Set or Null Set: </a:t>
            </a:r>
            <a:endParaRPr sz="1556" b="1" dirty="0">
              <a:solidFill>
                <a:schemeClr val="dk1"/>
              </a:solidFill>
            </a:endParaRPr>
          </a:p>
          <a:p>
            <a:pPr marL="0" marR="73150" indent="0">
              <a:spcBef>
                <a:spcPts val="2016"/>
              </a:spcBef>
              <a:buNone/>
            </a:pPr>
            <a:r>
              <a:rPr lang="en" sz="1556" dirty="0">
                <a:solidFill>
                  <a:schemeClr val="dk1"/>
                </a:solidFill>
              </a:rPr>
              <a:t>A set which does not contain any element is called an empty set, or the null set or the void set and it is denoted by ∅ and is read as phi. In roster form, </a:t>
            </a:r>
            <a:r>
              <a:rPr lang="en" sz="2133" b="1" dirty="0">
                <a:solidFill>
                  <a:schemeClr val="dk1"/>
                </a:solidFill>
              </a:rPr>
              <a:t>∅</a:t>
            </a:r>
            <a:r>
              <a:rPr lang="en" sz="1556" dirty="0">
                <a:solidFill>
                  <a:schemeClr val="dk1"/>
                </a:solidFill>
              </a:rPr>
              <a:t> is denoted An empty set is a finite set, since the number of elements in an empty set is finite, i.e., 0. by {}. </a:t>
            </a:r>
            <a:endParaRPr sz="1556" dirty="0">
              <a:solidFill>
                <a:schemeClr val="dk1"/>
              </a:solidFill>
            </a:endParaRPr>
          </a:p>
          <a:p>
            <a:pPr marL="0" marR="3608742" indent="0">
              <a:spcBef>
                <a:spcPts val="2048"/>
              </a:spcBef>
              <a:buNone/>
            </a:pPr>
            <a:r>
              <a:rPr lang="en" sz="1556" b="1" dirty="0">
                <a:solidFill>
                  <a:schemeClr val="dk1"/>
                </a:solidFill>
              </a:rPr>
              <a:t>For example: </a:t>
            </a:r>
            <a:r>
              <a:rPr lang="en" sz="1556" dirty="0">
                <a:solidFill>
                  <a:schemeClr val="dk1"/>
                </a:solidFill>
              </a:rPr>
              <a:t>(a) the set of whole numbers less than 0. (b) N = {x : x ∈ N, 3 &lt; x &lt; 4} </a:t>
            </a:r>
            <a:endParaRPr sz="1556" dirty="0">
              <a:solidFill>
                <a:schemeClr val="dk1"/>
              </a:solidFill>
            </a:endParaRPr>
          </a:p>
          <a:p>
            <a:pPr marL="0" marR="4258966" indent="0">
              <a:spcBef>
                <a:spcPts val="1984"/>
              </a:spcBef>
              <a:buNone/>
            </a:pPr>
            <a:r>
              <a:rPr lang="en" sz="1556" b="1" dirty="0">
                <a:solidFill>
                  <a:schemeClr val="dk1"/>
                </a:solidFill>
              </a:rPr>
              <a:t>• </a:t>
            </a:r>
            <a:r>
              <a:rPr lang="en" sz="1556" dirty="0">
                <a:solidFill>
                  <a:schemeClr val="dk1"/>
                </a:solidFill>
              </a:rPr>
              <a:t>Let A = {x : 2 &lt; x &lt; 3, x is a natural number} </a:t>
            </a:r>
            <a:endParaRPr sz="1556" dirty="0">
              <a:solidFill>
                <a:schemeClr val="dk1"/>
              </a:solidFill>
            </a:endParaRPr>
          </a:p>
          <a:p>
            <a:pPr marL="0" marR="2657790" indent="0">
              <a:spcBef>
                <a:spcPts val="2016"/>
              </a:spcBef>
              <a:buNone/>
            </a:pPr>
            <a:r>
              <a:rPr lang="en" sz="1556" dirty="0">
                <a:solidFill>
                  <a:schemeClr val="dk1"/>
                </a:solidFill>
              </a:rPr>
              <a:t>Here A is an empty set because there is no natural number between 2 and 3. </a:t>
            </a:r>
            <a:endParaRPr sz="1556" dirty="0">
              <a:solidFill>
                <a:schemeClr val="dk1"/>
              </a:solidFill>
            </a:endParaRPr>
          </a:p>
          <a:p>
            <a:pPr marL="0" indent="0">
              <a:spcAft>
                <a:spcPts val="2133"/>
              </a:spcAft>
              <a:buNone/>
            </a:pPr>
            <a:endParaRPr lang="en-IN" dirty="0" smtClean="0"/>
          </a:p>
          <a:p>
            <a:pPr marL="0" indent="0">
              <a:spcAft>
                <a:spcPts val="2133"/>
              </a:spcAft>
              <a:buNone/>
            </a:pPr>
            <a:r>
              <a:rPr lang="en-IN" dirty="0" err="1" smtClean="0"/>
              <a:t>Tabularly</a:t>
            </a:r>
            <a:r>
              <a:rPr lang="en-IN" dirty="0" smtClean="0"/>
              <a:t> specified A={1,2,3,4}</a:t>
            </a:r>
          </a:p>
          <a:p>
            <a:pPr marL="0" indent="0">
              <a:spcAft>
                <a:spcPts val="2133"/>
              </a:spcAft>
              <a:buNone/>
            </a:pPr>
            <a:r>
              <a:rPr lang="en-IN" dirty="0" smtClean="0"/>
              <a:t>Rule specified</a:t>
            </a:r>
            <a:endParaRPr dirty="0"/>
          </a:p>
        </p:txBody>
      </p:sp>
    </p:spTree>
    <p:extLst>
      <p:ext uri="{BB962C8B-B14F-4D97-AF65-F5344CB8AC3E}">
        <p14:creationId xmlns:p14="http://schemas.microsoft.com/office/powerpoint/2010/main" val="2699481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68"/>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7931777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69"/>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9124915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70"/>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33785566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71"/>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23841630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72"/>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4594190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73"/>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3049953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74"/>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15920676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75"/>
          <p:cNvPicPr preferRelativeResize="0"/>
          <p:nvPr/>
        </p:nvPicPr>
        <p:blipFill>
          <a:blip r:embed="rId3">
            <a:alphaModFix/>
          </a:blip>
          <a:stretch>
            <a:fillRect/>
          </a:stretch>
        </p:blipFill>
        <p:spPr>
          <a:xfrm>
            <a:off x="2044700" y="387351"/>
            <a:ext cx="8102600" cy="6083300"/>
          </a:xfrm>
          <a:prstGeom prst="rect">
            <a:avLst/>
          </a:prstGeom>
          <a:noFill/>
          <a:ln>
            <a:noFill/>
          </a:ln>
        </p:spPr>
      </p:pic>
    </p:spTree>
    <p:extLst>
      <p:ext uri="{BB962C8B-B14F-4D97-AF65-F5344CB8AC3E}">
        <p14:creationId xmlns:p14="http://schemas.microsoft.com/office/powerpoint/2010/main" val="7780214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6"/>
          <p:cNvSpPr txBox="1">
            <a:spLocks noGrp="1"/>
          </p:cNvSpPr>
          <p:nvPr>
            <p:ph type="body" idx="1"/>
          </p:nvPr>
        </p:nvSpPr>
        <p:spPr>
          <a:xfrm>
            <a:off x="415600" y="82633"/>
            <a:ext cx="11360800" cy="6009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1556" b="1">
                <a:solidFill>
                  <a:schemeClr val="dk1"/>
                </a:solidFill>
              </a:rPr>
              <a:t>Types of Events: </a:t>
            </a:r>
            <a:endParaRPr sz="1556" b="1">
              <a:solidFill>
                <a:schemeClr val="dk1"/>
              </a:solidFill>
            </a:endParaRPr>
          </a:p>
          <a:p>
            <a:pPr marL="0" indent="0">
              <a:buClr>
                <a:schemeClr val="dk1"/>
              </a:buClr>
              <a:buSzPts val="1100"/>
              <a:buNone/>
            </a:pPr>
            <a:r>
              <a:rPr lang="en" sz="1556" b="1">
                <a:solidFill>
                  <a:schemeClr val="dk1"/>
                </a:solidFill>
              </a:rPr>
              <a:t>1. Exhaustive Events: </a:t>
            </a:r>
            <a:endParaRPr sz="1556" b="1">
              <a:solidFill>
                <a:schemeClr val="dk1"/>
              </a:solidFill>
            </a:endParaRPr>
          </a:p>
          <a:p>
            <a:pPr marL="0" indent="0">
              <a:buClr>
                <a:schemeClr val="dk1"/>
              </a:buClr>
              <a:buSzPts val="1100"/>
              <a:buNone/>
            </a:pPr>
            <a:r>
              <a:rPr lang="en" sz="1556">
                <a:solidFill>
                  <a:schemeClr val="dk1"/>
                </a:solidFill>
              </a:rPr>
              <a:t>A set of events is said to be exhaustive, if it includes all the possible events. </a:t>
            </a:r>
            <a:endParaRPr sz="1556">
              <a:solidFill>
                <a:schemeClr val="dk1"/>
              </a:solidFill>
            </a:endParaRPr>
          </a:p>
          <a:p>
            <a:pPr marL="0" indent="0">
              <a:buNone/>
            </a:pPr>
            <a:endParaRPr sz="1556">
              <a:solidFill>
                <a:schemeClr val="dk1"/>
              </a:solidFill>
            </a:endParaRPr>
          </a:p>
          <a:p>
            <a:pPr marL="0" indent="0">
              <a:buNone/>
            </a:pPr>
            <a:r>
              <a:rPr lang="en" sz="1556">
                <a:solidFill>
                  <a:schemeClr val="dk1"/>
                </a:solidFill>
              </a:rPr>
              <a:t>Ex. In tossing a coin, the outcome can be either Head or Tail and there is no other possible outcome. So, the set of events </a:t>
            </a:r>
            <a:endParaRPr sz="1556">
              <a:solidFill>
                <a:schemeClr val="dk1"/>
              </a:solidFill>
            </a:endParaRPr>
          </a:p>
          <a:p>
            <a:pPr marL="0" indent="0">
              <a:buNone/>
            </a:pPr>
            <a:r>
              <a:rPr lang="en" sz="1556">
                <a:solidFill>
                  <a:schemeClr val="dk1"/>
                </a:solidFill>
              </a:rPr>
              <a:t>{ H , T } is exhaustive. </a:t>
            </a:r>
            <a:endParaRPr sz="1556">
              <a:solidFill>
                <a:schemeClr val="dk1"/>
              </a:solidFill>
            </a:endParaRPr>
          </a:p>
          <a:p>
            <a:pPr marL="0" indent="0">
              <a:buClr>
                <a:schemeClr val="dk1"/>
              </a:buClr>
              <a:buSzPts val="1100"/>
              <a:buNone/>
            </a:pPr>
            <a:endParaRPr sz="1556">
              <a:solidFill>
                <a:schemeClr val="dk1"/>
              </a:solidFill>
            </a:endParaRPr>
          </a:p>
          <a:p>
            <a:pPr marL="0" indent="0">
              <a:buClr>
                <a:schemeClr val="dk1"/>
              </a:buClr>
              <a:buSzPts val="1100"/>
              <a:buNone/>
            </a:pPr>
            <a:r>
              <a:rPr lang="en" sz="1556" b="1">
                <a:solidFill>
                  <a:schemeClr val="dk1"/>
                </a:solidFill>
              </a:rPr>
              <a:t>2. Mutually Exclusive Events: </a:t>
            </a:r>
            <a:endParaRPr sz="1556" b="1">
              <a:solidFill>
                <a:schemeClr val="dk1"/>
              </a:solidFill>
            </a:endParaRPr>
          </a:p>
          <a:p>
            <a:pPr marL="0" indent="0">
              <a:buClr>
                <a:schemeClr val="dk1"/>
              </a:buClr>
              <a:buSzPts val="1100"/>
              <a:buNone/>
            </a:pPr>
            <a:r>
              <a:rPr lang="en" sz="1556">
                <a:solidFill>
                  <a:schemeClr val="dk1"/>
                </a:solidFill>
              </a:rPr>
              <a:t>Two events, A and B are said to be mutually exclusive if they cannot occur together. </a:t>
            </a:r>
            <a:endParaRPr sz="1556">
              <a:solidFill>
                <a:schemeClr val="dk1"/>
              </a:solidFill>
            </a:endParaRPr>
          </a:p>
          <a:p>
            <a:pPr marL="0" indent="0">
              <a:buClr>
                <a:schemeClr val="dk1"/>
              </a:buClr>
              <a:buSzPts val="1100"/>
              <a:buNone/>
            </a:pPr>
            <a:r>
              <a:rPr lang="en" sz="1556">
                <a:solidFill>
                  <a:schemeClr val="dk1"/>
                </a:solidFill>
              </a:rPr>
              <a:t>i.e. if the occurrence of one of the events precludes the occurrence of all others, then such a set of events is said to be mutually exclusive. </a:t>
            </a:r>
            <a:endParaRPr sz="1556">
              <a:solidFill>
                <a:schemeClr val="dk1"/>
              </a:solidFill>
            </a:endParaRPr>
          </a:p>
          <a:p>
            <a:pPr marL="0" indent="0">
              <a:buNone/>
            </a:pPr>
            <a:r>
              <a:rPr lang="en" sz="1556">
                <a:solidFill>
                  <a:schemeClr val="dk1"/>
                </a:solidFill>
              </a:rPr>
              <a:t>If two events are mutually exclusive then the probability of either occurring is </a:t>
            </a:r>
            <a:endParaRPr sz="1556">
              <a:solidFill>
                <a:schemeClr val="dk1"/>
              </a:solidFill>
            </a:endParaRPr>
          </a:p>
          <a:p>
            <a:pPr marL="0" indent="0">
              <a:buNone/>
            </a:pPr>
            <a:r>
              <a:rPr lang="en" sz="1556">
                <a:solidFill>
                  <a:schemeClr val="dk1"/>
                </a:solidFill>
              </a:rPr>
              <a:t>     </a:t>
            </a:r>
            <a:endParaRPr sz="1556">
              <a:solidFill>
                <a:schemeClr val="dk1"/>
              </a:solidFill>
            </a:endParaRPr>
          </a:p>
          <a:p>
            <a:pPr marL="0" indent="0">
              <a:buNone/>
            </a:pPr>
            <a:endParaRPr sz="1556">
              <a:solidFill>
                <a:schemeClr val="dk1"/>
              </a:solidFill>
            </a:endParaRPr>
          </a:p>
          <a:p>
            <a:pPr marL="0" indent="0">
              <a:buClr>
                <a:schemeClr val="dk1"/>
              </a:buClr>
              <a:buSzPts val="1100"/>
              <a:buNone/>
            </a:pPr>
            <a:r>
              <a:rPr lang="en" sz="1556">
                <a:solidFill>
                  <a:schemeClr val="dk1"/>
                </a:solidFill>
              </a:rPr>
              <a:t>Ex. In tossing a coin, the coming of the head or the tail is equally likely. </a:t>
            </a:r>
            <a:endParaRPr sz="1556">
              <a:solidFill>
                <a:schemeClr val="dk1"/>
              </a:solidFill>
            </a:endParaRPr>
          </a:p>
          <a:p>
            <a:pPr marL="0" indent="0">
              <a:spcAft>
                <a:spcPts val="2133"/>
              </a:spcAft>
              <a:buNone/>
            </a:pPr>
            <a:endParaRPr/>
          </a:p>
        </p:txBody>
      </p:sp>
      <p:pic>
        <p:nvPicPr>
          <p:cNvPr id="377" name="Google Shape;377;p76"/>
          <p:cNvPicPr preferRelativeResize="0"/>
          <p:nvPr/>
        </p:nvPicPr>
        <p:blipFill>
          <a:blip r:embed="rId3">
            <a:alphaModFix/>
          </a:blip>
          <a:stretch>
            <a:fillRect/>
          </a:stretch>
        </p:blipFill>
        <p:spPr>
          <a:xfrm>
            <a:off x="2438400" y="3450234"/>
            <a:ext cx="3717589" cy="359767"/>
          </a:xfrm>
          <a:prstGeom prst="rect">
            <a:avLst/>
          </a:prstGeom>
          <a:noFill/>
          <a:ln>
            <a:noFill/>
          </a:ln>
        </p:spPr>
      </p:pic>
    </p:spTree>
    <p:extLst>
      <p:ext uri="{BB962C8B-B14F-4D97-AF65-F5344CB8AC3E}">
        <p14:creationId xmlns:p14="http://schemas.microsoft.com/office/powerpoint/2010/main" val="36025567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7"/>
          <p:cNvSpPr txBox="1">
            <a:spLocks noGrp="1"/>
          </p:cNvSpPr>
          <p:nvPr>
            <p:ph type="body" idx="1"/>
          </p:nvPr>
        </p:nvSpPr>
        <p:spPr>
          <a:xfrm>
            <a:off x="332967" y="363567"/>
            <a:ext cx="11360800" cy="5827600"/>
          </a:xfrm>
          <a:prstGeom prst="rect">
            <a:avLst/>
          </a:prstGeom>
        </p:spPr>
        <p:txBody>
          <a:bodyPr spcFirstLastPara="1" vert="horz" wrap="square" lIns="121900" tIns="121900" rIns="121900" bIns="121900" rtlCol="0" anchor="t" anchorCtr="0">
            <a:noAutofit/>
          </a:bodyPr>
          <a:lstStyle/>
          <a:p>
            <a:pPr marL="0" marR="707118" indent="0">
              <a:spcBef>
                <a:spcPts val="2400"/>
              </a:spcBef>
              <a:buNone/>
            </a:pPr>
            <a:r>
              <a:rPr lang="en" sz="1556" b="1" dirty="0">
                <a:solidFill>
                  <a:schemeClr val="dk1"/>
                </a:solidFill>
              </a:rPr>
              <a:t>3.Equally Likely Events: </a:t>
            </a:r>
            <a:r>
              <a:rPr lang="en" sz="1556" dirty="0">
                <a:solidFill>
                  <a:schemeClr val="dk1"/>
                </a:solidFill>
              </a:rPr>
              <a:t>If one of the events cannot be expected to happen in preference to another, then such events are said to be Equally Likely Events.( Or) Each outcome of the random experiment has an equal chance of occuring. </a:t>
            </a:r>
            <a:endParaRPr sz="1556" dirty="0">
              <a:solidFill>
                <a:schemeClr val="dk1"/>
              </a:solidFill>
            </a:endParaRPr>
          </a:p>
          <a:p>
            <a:pPr marL="0" marR="707118" indent="0">
              <a:spcBef>
                <a:spcPts val="2400"/>
              </a:spcBef>
              <a:buClr>
                <a:schemeClr val="dk1"/>
              </a:buClr>
              <a:buSzPts val="1100"/>
              <a:buNone/>
            </a:pPr>
            <a:r>
              <a:rPr lang="en" sz="1556" dirty="0">
                <a:solidFill>
                  <a:schemeClr val="dk1"/>
                </a:solidFill>
              </a:rPr>
              <a:t>Ex. In tossing a coin, the coming of the head or the tail is equally likely. </a:t>
            </a:r>
            <a:endParaRPr sz="1556" dirty="0">
              <a:solidFill>
                <a:schemeClr val="dk1"/>
              </a:solidFill>
            </a:endParaRPr>
          </a:p>
          <a:p>
            <a:pPr marL="0" marR="6022697" indent="0">
              <a:spcBef>
                <a:spcPts val="2080"/>
              </a:spcBef>
              <a:buClr>
                <a:schemeClr val="dk1"/>
              </a:buClr>
              <a:buSzPts val="1100"/>
              <a:buNone/>
            </a:pPr>
            <a:r>
              <a:rPr lang="en" sz="1556" b="1" dirty="0">
                <a:solidFill>
                  <a:schemeClr val="dk1"/>
                </a:solidFill>
              </a:rPr>
              <a:t>4. Independent Events: </a:t>
            </a:r>
            <a:endParaRPr sz="1556" b="1" dirty="0">
              <a:solidFill>
                <a:schemeClr val="dk1"/>
              </a:solidFill>
            </a:endParaRPr>
          </a:p>
          <a:p>
            <a:pPr marL="0" marR="146300" indent="0">
              <a:spcBef>
                <a:spcPts val="1984"/>
              </a:spcBef>
              <a:buClr>
                <a:schemeClr val="dk1"/>
              </a:buClr>
              <a:buSzPts val="1100"/>
              <a:buNone/>
            </a:pPr>
            <a:r>
              <a:rPr lang="en" sz="1556" dirty="0">
                <a:solidFill>
                  <a:schemeClr val="dk1"/>
                </a:solidFill>
              </a:rPr>
              <a:t>Two events are said to be independent, if happening or failure of one does not affect the happening or failure of the other. Otherwise, the events are said to be dependent. </a:t>
            </a:r>
            <a:endParaRPr sz="1556" dirty="0">
              <a:solidFill>
                <a:schemeClr val="dk1"/>
              </a:solidFill>
            </a:endParaRPr>
          </a:p>
          <a:p>
            <a:pPr marL="0" marR="2718748" indent="0">
              <a:spcBef>
                <a:spcPts val="2048"/>
              </a:spcBef>
              <a:buClr>
                <a:schemeClr val="dk1"/>
              </a:buClr>
              <a:buSzPts val="1100"/>
              <a:buNone/>
            </a:pPr>
            <a:r>
              <a:rPr lang="en" sz="1556" dirty="0">
                <a:solidFill>
                  <a:schemeClr val="dk1"/>
                </a:solidFill>
              </a:rPr>
              <a:t>If two events, </a:t>
            </a:r>
            <a:r>
              <a:rPr lang="en" sz="1556" i="1" dirty="0">
                <a:solidFill>
                  <a:schemeClr val="dk1"/>
                </a:solidFill>
              </a:rPr>
              <a:t>A </a:t>
            </a:r>
            <a:r>
              <a:rPr lang="en" sz="1556" dirty="0">
                <a:solidFill>
                  <a:schemeClr val="dk1"/>
                </a:solidFill>
              </a:rPr>
              <a:t>and </a:t>
            </a:r>
            <a:r>
              <a:rPr lang="en" sz="1556" i="1" dirty="0">
                <a:solidFill>
                  <a:schemeClr val="dk1"/>
                </a:solidFill>
              </a:rPr>
              <a:t>B </a:t>
            </a:r>
            <a:r>
              <a:rPr lang="en" sz="1556" dirty="0">
                <a:solidFill>
                  <a:schemeClr val="dk1"/>
                </a:solidFill>
              </a:rPr>
              <a:t>are independent then the joint probability is </a:t>
            </a:r>
            <a:endParaRPr sz="1556" dirty="0">
              <a:solidFill>
                <a:schemeClr val="dk1"/>
              </a:solidFill>
            </a:endParaRPr>
          </a:p>
          <a:p>
            <a:pPr marL="0" indent="0">
              <a:buNone/>
            </a:pPr>
            <a:endParaRPr dirty="0"/>
          </a:p>
          <a:p>
            <a:pPr marL="0" marR="2718748" indent="0">
              <a:spcBef>
                <a:spcPts val="2133"/>
              </a:spcBef>
              <a:buClr>
                <a:schemeClr val="dk1"/>
              </a:buClr>
              <a:buSzPts val="1100"/>
              <a:buNone/>
            </a:pPr>
            <a:r>
              <a:rPr lang="en" sz="1556" dirty="0">
                <a:solidFill>
                  <a:schemeClr val="dk1"/>
                </a:solidFill>
              </a:rPr>
              <a:t> </a:t>
            </a:r>
            <a:r>
              <a:rPr lang="en" sz="1556" b="1" dirty="0">
                <a:solidFill>
                  <a:schemeClr val="dk1"/>
                </a:solidFill>
              </a:rPr>
              <a:t>5.Non-. Mutually Exclusive Events: </a:t>
            </a:r>
            <a:endParaRPr sz="1556" b="1" dirty="0">
              <a:solidFill>
                <a:schemeClr val="dk1"/>
              </a:solidFill>
            </a:endParaRPr>
          </a:p>
          <a:p>
            <a:pPr marL="0" marR="2057349" indent="0">
              <a:spcBef>
                <a:spcPts val="2016"/>
              </a:spcBef>
              <a:buClr>
                <a:schemeClr val="dk1"/>
              </a:buClr>
              <a:buSzPts val="1100"/>
              <a:buNone/>
            </a:pPr>
            <a:r>
              <a:rPr lang="en" sz="1556" dirty="0">
                <a:solidFill>
                  <a:schemeClr val="dk1"/>
                </a:solidFill>
              </a:rPr>
              <a:t>If the events are not mutually exclusive then   </a:t>
            </a:r>
            <a:endParaRPr sz="1556" dirty="0">
              <a:solidFill>
                <a:schemeClr val="dk1"/>
              </a:solidFill>
            </a:endParaRPr>
          </a:p>
          <a:p>
            <a:pPr marL="0" marR="4413394" indent="0">
              <a:spcBef>
                <a:spcPts val="7200"/>
              </a:spcBef>
              <a:buClr>
                <a:schemeClr val="dk1"/>
              </a:buClr>
              <a:buSzPts val="1100"/>
              <a:buNone/>
            </a:pPr>
            <a:endParaRPr dirty="0"/>
          </a:p>
        </p:txBody>
      </p:sp>
      <p:pic>
        <p:nvPicPr>
          <p:cNvPr id="383" name="Google Shape;383;p77"/>
          <p:cNvPicPr preferRelativeResize="0"/>
          <p:nvPr/>
        </p:nvPicPr>
        <p:blipFill>
          <a:blip r:embed="rId3">
            <a:alphaModFix/>
          </a:blip>
          <a:stretch>
            <a:fillRect/>
          </a:stretch>
        </p:blipFill>
        <p:spPr>
          <a:xfrm>
            <a:off x="1892300" y="5327651"/>
            <a:ext cx="5359400" cy="673100"/>
          </a:xfrm>
          <a:prstGeom prst="rect">
            <a:avLst/>
          </a:prstGeom>
          <a:noFill/>
          <a:ln>
            <a:noFill/>
          </a:ln>
        </p:spPr>
      </p:pic>
      <p:pic>
        <p:nvPicPr>
          <p:cNvPr id="384" name="Google Shape;384;p77"/>
          <p:cNvPicPr preferRelativeResize="0"/>
          <p:nvPr/>
        </p:nvPicPr>
        <p:blipFill>
          <a:blip r:embed="rId4">
            <a:alphaModFix/>
          </a:blip>
          <a:stretch>
            <a:fillRect/>
          </a:stretch>
        </p:blipFill>
        <p:spPr>
          <a:xfrm>
            <a:off x="4060432" y="4100245"/>
            <a:ext cx="4699000" cy="673100"/>
          </a:xfrm>
          <a:prstGeom prst="rect">
            <a:avLst/>
          </a:prstGeom>
          <a:noFill/>
          <a:ln>
            <a:noFill/>
          </a:ln>
        </p:spPr>
      </p:pic>
    </p:spTree>
    <p:extLst>
      <p:ext uri="{BB962C8B-B14F-4D97-AF65-F5344CB8AC3E}">
        <p14:creationId xmlns:p14="http://schemas.microsoft.com/office/powerpoint/2010/main" val="1023578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0"/>
          <p:cNvSpPr txBox="1">
            <a:spLocks noGrp="1"/>
          </p:cNvSpPr>
          <p:nvPr>
            <p:ph type="body" idx="1"/>
          </p:nvPr>
        </p:nvSpPr>
        <p:spPr>
          <a:xfrm>
            <a:off x="415600" y="99167"/>
            <a:ext cx="11360800" cy="5992800"/>
          </a:xfrm>
          <a:prstGeom prst="rect">
            <a:avLst/>
          </a:prstGeom>
        </p:spPr>
        <p:txBody>
          <a:bodyPr spcFirstLastPara="1" vert="horz" wrap="square" lIns="121900" tIns="121900" rIns="121900" bIns="121900" rtlCol="0" anchor="t" anchorCtr="0">
            <a:noAutofit/>
          </a:bodyPr>
          <a:lstStyle/>
          <a:p>
            <a:pPr marL="0" marR="6506301" indent="0">
              <a:spcBef>
                <a:spcPts val="4352"/>
              </a:spcBef>
              <a:buNone/>
            </a:pPr>
            <a:r>
              <a:rPr lang="en" sz="1556" b="1" dirty="0">
                <a:solidFill>
                  <a:schemeClr val="dk1"/>
                </a:solidFill>
              </a:rPr>
              <a:t>2. Finite Set: </a:t>
            </a:r>
            <a:endParaRPr sz="1556" b="1" dirty="0">
              <a:solidFill>
                <a:schemeClr val="dk1"/>
              </a:solidFill>
            </a:endParaRPr>
          </a:p>
          <a:p>
            <a:pPr marL="0" marR="231642" indent="0">
              <a:spcBef>
                <a:spcPts val="2016"/>
              </a:spcBef>
              <a:buNone/>
            </a:pPr>
            <a:r>
              <a:rPr lang="en" sz="1556" dirty="0">
                <a:solidFill>
                  <a:schemeClr val="dk1"/>
                </a:solidFill>
              </a:rPr>
              <a:t>A set which contains a definite number of elements is called a finite set. Empty set is also called a finite set. </a:t>
            </a:r>
            <a:endParaRPr sz="1556" dirty="0">
              <a:solidFill>
                <a:schemeClr val="dk1"/>
              </a:solidFill>
            </a:endParaRPr>
          </a:p>
          <a:p>
            <a:pPr marL="0" marR="6847669" indent="0">
              <a:spcBef>
                <a:spcPts val="2048"/>
              </a:spcBef>
              <a:buNone/>
            </a:pPr>
            <a:r>
              <a:rPr lang="en" sz="1556" b="1" dirty="0">
                <a:solidFill>
                  <a:schemeClr val="dk1"/>
                </a:solidFill>
              </a:rPr>
              <a:t>For example: </a:t>
            </a:r>
            <a:endParaRPr sz="1556" b="1" dirty="0">
              <a:solidFill>
                <a:schemeClr val="dk1"/>
              </a:solidFill>
            </a:endParaRPr>
          </a:p>
          <a:p>
            <a:pPr marL="0" marR="5043298" indent="0">
              <a:spcBef>
                <a:spcPts val="2016"/>
              </a:spcBef>
              <a:buNone/>
            </a:pPr>
            <a:r>
              <a:rPr lang="en" sz="1556" b="1" dirty="0">
                <a:solidFill>
                  <a:schemeClr val="dk1"/>
                </a:solidFill>
              </a:rPr>
              <a:t>• </a:t>
            </a:r>
            <a:r>
              <a:rPr lang="en" sz="1556" dirty="0">
                <a:solidFill>
                  <a:schemeClr val="dk1"/>
                </a:solidFill>
              </a:rPr>
              <a:t>The set of all colors in the rainbow. </a:t>
            </a:r>
            <a:endParaRPr sz="1556" dirty="0">
              <a:solidFill>
                <a:schemeClr val="dk1"/>
              </a:solidFill>
            </a:endParaRPr>
          </a:p>
          <a:p>
            <a:pPr marL="0" marR="6087720" indent="0">
              <a:spcBef>
                <a:spcPts val="2048"/>
              </a:spcBef>
              <a:buNone/>
            </a:pPr>
            <a:r>
              <a:rPr lang="en" sz="1556" b="1" dirty="0">
                <a:solidFill>
                  <a:schemeClr val="dk1"/>
                </a:solidFill>
              </a:rPr>
              <a:t>• </a:t>
            </a:r>
            <a:r>
              <a:rPr lang="en" sz="1556" dirty="0">
                <a:solidFill>
                  <a:schemeClr val="dk1"/>
                </a:solidFill>
              </a:rPr>
              <a:t>N = {x : x ∈ N, x &lt; 7} </a:t>
            </a:r>
            <a:endParaRPr sz="1556" dirty="0">
              <a:solidFill>
                <a:schemeClr val="dk1"/>
              </a:solidFill>
            </a:endParaRPr>
          </a:p>
          <a:p>
            <a:pPr marL="0" marR="5120512" indent="0">
              <a:spcBef>
                <a:spcPts val="1984"/>
              </a:spcBef>
              <a:buNone/>
            </a:pPr>
            <a:r>
              <a:rPr lang="en" sz="1556" b="1" dirty="0">
                <a:solidFill>
                  <a:schemeClr val="dk1"/>
                </a:solidFill>
              </a:rPr>
              <a:t>• </a:t>
            </a:r>
            <a:r>
              <a:rPr lang="en" sz="1556" dirty="0">
                <a:solidFill>
                  <a:schemeClr val="dk1"/>
                </a:solidFill>
              </a:rPr>
              <a:t>P = {2, 3, 5, 7, 11, 13, 17, ...... 97} </a:t>
            </a:r>
            <a:endParaRPr sz="1556" dirty="0">
              <a:solidFill>
                <a:schemeClr val="dk1"/>
              </a:solidFill>
            </a:endParaRPr>
          </a:p>
          <a:p>
            <a:pPr marL="0" marR="6372193" indent="0">
              <a:spcBef>
                <a:spcPts val="3872"/>
              </a:spcBef>
              <a:buNone/>
            </a:pPr>
            <a:r>
              <a:rPr lang="en" sz="1556" b="1" dirty="0">
                <a:solidFill>
                  <a:schemeClr val="dk1"/>
                </a:solidFill>
              </a:rPr>
              <a:t>3. Infinite Set: </a:t>
            </a:r>
            <a:endParaRPr sz="1556" b="1" dirty="0">
              <a:solidFill>
                <a:schemeClr val="dk1"/>
              </a:solidFill>
            </a:endParaRPr>
          </a:p>
          <a:p>
            <a:pPr marL="0" marR="471412" indent="0">
              <a:spcBef>
                <a:spcPts val="2016"/>
              </a:spcBef>
              <a:buNone/>
            </a:pPr>
            <a:r>
              <a:rPr lang="en" sz="1556" dirty="0">
                <a:solidFill>
                  <a:schemeClr val="dk1"/>
                </a:solidFill>
              </a:rPr>
              <a:t>The set whose elements cannot be listed, i.e., set containing never-ending elements is called an infinite set. </a:t>
            </a:r>
            <a:endParaRPr sz="1556" dirty="0">
              <a:solidFill>
                <a:schemeClr val="dk1"/>
              </a:solidFill>
            </a:endParaRPr>
          </a:p>
          <a:p>
            <a:pPr marL="0" marR="6847669" indent="0">
              <a:spcBef>
                <a:spcPts val="2048"/>
              </a:spcBef>
              <a:buNone/>
            </a:pPr>
            <a:r>
              <a:rPr lang="en" sz="1556" b="1" dirty="0">
                <a:solidFill>
                  <a:schemeClr val="dk1"/>
                </a:solidFill>
              </a:rPr>
              <a:t>For example: </a:t>
            </a:r>
            <a:endParaRPr sz="1556" b="1" dirty="0">
              <a:solidFill>
                <a:schemeClr val="dk1"/>
              </a:solidFill>
            </a:endParaRPr>
          </a:p>
          <a:p>
            <a:pPr marL="0" marR="5786991" indent="0">
              <a:spcBef>
                <a:spcPts val="1984"/>
              </a:spcBef>
              <a:buNone/>
            </a:pPr>
            <a:r>
              <a:rPr lang="en" sz="1556" b="1" dirty="0">
                <a:solidFill>
                  <a:schemeClr val="dk1"/>
                </a:solidFill>
              </a:rPr>
              <a:t>• </a:t>
            </a:r>
            <a:r>
              <a:rPr lang="en" sz="1556" dirty="0">
                <a:solidFill>
                  <a:schemeClr val="dk1"/>
                </a:solidFill>
              </a:rPr>
              <a:t>Set of all points in a plane </a:t>
            </a:r>
            <a:endParaRPr sz="1556" dirty="0">
              <a:solidFill>
                <a:schemeClr val="dk1"/>
              </a:solidFill>
            </a:endParaRPr>
          </a:p>
          <a:p>
            <a:pPr marL="0" indent="0">
              <a:spcAft>
                <a:spcPts val="2133"/>
              </a:spcAft>
              <a:buNone/>
            </a:pPr>
            <a:endParaRPr dirty="0"/>
          </a:p>
        </p:txBody>
      </p:sp>
    </p:spTree>
    <p:extLst>
      <p:ext uri="{BB962C8B-B14F-4D97-AF65-F5344CB8AC3E}">
        <p14:creationId xmlns:p14="http://schemas.microsoft.com/office/powerpoint/2010/main" val="3180766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152396" indent="0">
              <a:buNone/>
            </a:pPr>
            <a:r>
              <a:rPr lang="en-IN" dirty="0" smtClean="0"/>
              <a:t>Mathematical model of experiments:</a:t>
            </a:r>
          </a:p>
          <a:p>
            <a:pPr marL="152396" indent="0">
              <a:buNone/>
            </a:pPr>
            <a:endParaRPr lang="en-IN" dirty="0"/>
          </a:p>
          <a:p>
            <a:pPr>
              <a:buAutoNum type="arabicPeriod"/>
            </a:pPr>
            <a:r>
              <a:rPr lang="en-IN" dirty="0" smtClean="0"/>
              <a:t>Assignment of sample space</a:t>
            </a:r>
          </a:p>
          <a:p>
            <a:pPr>
              <a:buAutoNum type="arabicPeriod"/>
            </a:pPr>
            <a:r>
              <a:rPr lang="en-IN" dirty="0" smtClean="0"/>
              <a:t>Definition of events of interest</a:t>
            </a:r>
          </a:p>
          <a:p>
            <a:pPr>
              <a:buAutoNum type="arabicPeriod"/>
            </a:pPr>
            <a:r>
              <a:rPr lang="en-IN" dirty="0" smtClean="0"/>
              <a:t>Making probability assignments to the events such that the axioms are satisfied.</a:t>
            </a:r>
          </a:p>
          <a:p>
            <a:pPr marL="152396" indent="0">
              <a:buNone/>
            </a:pPr>
            <a:r>
              <a:rPr lang="en-IN" dirty="0"/>
              <a:t> </a:t>
            </a:r>
          </a:p>
        </p:txBody>
      </p:sp>
    </p:spTree>
    <p:extLst>
      <p:ext uri="{BB962C8B-B14F-4D97-AF65-F5344CB8AC3E}">
        <p14:creationId xmlns:p14="http://schemas.microsoft.com/office/powerpoint/2010/main" val="34691509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82"/>
          <p:cNvSpPr txBox="1">
            <a:spLocks noGrp="1"/>
          </p:cNvSpPr>
          <p:nvPr>
            <p:ph type="body" idx="1"/>
          </p:nvPr>
        </p:nvSpPr>
        <p:spPr>
          <a:xfrm>
            <a:off x="415600" y="132200"/>
            <a:ext cx="11360800" cy="59596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15" name="Google Shape;415;p82"/>
          <p:cNvPicPr preferRelativeResize="0"/>
          <p:nvPr/>
        </p:nvPicPr>
        <p:blipFill>
          <a:blip r:embed="rId3">
            <a:alphaModFix/>
          </a:blip>
          <a:stretch>
            <a:fillRect/>
          </a:stretch>
        </p:blipFill>
        <p:spPr>
          <a:xfrm>
            <a:off x="415600" y="132201"/>
            <a:ext cx="11360800" cy="4990633"/>
          </a:xfrm>
          <a:prstGeom prst="rect">
            <a:avLst/>
          </a:prstGeom>
          <a:noFill/>
          <a:ln>
            <a:noFill/>
          </a:ln>
        </p:spPr>
      </p:pic>
    </p:spTree>
    <p:extLst>
      <p:ext uri="{BB962C8B-B14F-4D97-AF65-F5344CB8AC3E}">
        <p14:creationId xmlns:p14="http://schemas.microsoft.com/office/powerpoint/2010/main" val="24162274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3"/>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421" name="Google Shape;421;p83"/>
          <p:cNvPicPr preferRelativeResize="0"/>
          <p:nvPr/>
        </p:nvPicPr>
        <p:blipFill>
          <a:blip r:embed="rId3">
            <a:alphaModFix/>
          </a:blip>
          <a:stretch>
            <a:fillRect/>
          </a:stretch>
        </p:blipFill>
        <p:spPr>
          <a:xfrm>
            <a:off x="3189367" y="57167"/>
            <a:ext cx="7172000" cy="2819400"/>
          </a:xfrm>
          <a:prstGeom prst="rect">
            <a:avLst/>
          </a:prstGeom>
          <a:noFill/>
          <a:ln>
            <a:noFill/>
          </a:ln>
        </p:spPr>
      </p:pic>
      <p:pic>
        <p:nvPicPr>
          <p:cNvPr id="422" name="Google Shape;422;p83"/>
          <p:cNvPicPr preferRelativeResize="0"/>
          <p:nvPr/>
        </p:nvPicPr>
        <p:blipFill>
          <a:blip r:embed="rId4">
            <a:alphaModFix/>
          </a:blip>
          <a:stretch>
            <a:fillRect/>
          </a:stretch>
        </p:blipFill>
        <p:spPr>
          <a:xfrm>
            <a:off x="415600" y="2876568"/>
            <a:ext cx="11360800" cy="4154633"/>
          </a:xfrm>
          <a:prstGeom prst="rect">
            <a:avLst/>
          </a:prstGeom>
          <a:noFill/>
          <a:ln>
            <a:noFill/>
          </a:ln>
        </p:spPr>
      </p:pic>
    </p:spTree>
    <p:extLst>
      <p:ext uri="{BB962C8B-B14F-4D97-AF65-F5344CB8AC3E}">
        <p14:creationId xmlns:p14="http://schemas.microsoft.com/office/powerpoint/2010/main" val="20638763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84"/>
          <p:cNvSpPr txBox="1">
            <a:spLocks noGrp="1"/>
          </p:cNvSpPr>
          <p:nvPr>
            <p:ph type="body" idx="1"/>
          </p:nvPr>
        </p:nvSpPr>
        <p:spPr>
          <a:xfrm>
            <a:off x="415600" y="0"/>
            <a:ext cx="11360800" cy="6092000"/>
          </a:xfrm>
          <a:prstGeom prst="rect">
            <a:avLst/>
          </a:prstGeom>
        </p:spPr>
        <p:txBody>
          <a:bodyPr spcFirstLastPara="1" vert="horz" wrap="square" lIns="121900" tIns="121900" rIns="121900" bIns="121900" rtlCol="0" anchor="t" anchorCtr="0">
            <a:noAutofit/>
          </a:bodyPr>
          <a:lstStyle/>
          <a:p>
            <a:pPr marL="0" indent="0" algn="just">
              <a:spcBef>
                <a:spcPts val="1067"/>
              </a:spcBef>
              <a:buNone/>
            </a:pPr>
            <a:r>
              <a:rPr lang="en" sz="4267" dirty="0">
                <a:solidFill>
                  <a:schemeClr val="dk1"/>
                </a:solidFill>
              </a:rPr>
              <a:t>•</a:t>
            </a:r>
            <a:r>
              <a:rPr lang="en" sz="2533" b="1" dirty="0">
                <a:solidFill>
                  <a:schemeClr val="dk1"/>
                </a:solidFill>
              </a:rPr>
              <a:t>J</a:t>
            </a:r>
            <a:r>
              <a:rPr lang="en" sz="2133" b="1" dirty="0">
                <a:solidFill>
                  <a:schemeClr val="dk1"/>
                </a:solidFill>
              </a:rPr>
              <a:t>oint Probability: </a:t>
            </a:r>
            <a:r>
              <a:rPr lang="en" sz="2133" dirty="0">
                <a:solidFill>
                  <a:schemeClr val="dk1"/>
                </a:solidFill>
              </a:rPr>
              <a:t>If a sample space consists of two events A and B which are not mutually exclusive, and then the probability of these events occurring jointly or simultaneously is called the Joint Probability. </a:t>
            </a:r>
            <a:endParaRPr sz="2133" dirty="0">
              <a:solidFill>
                <a:schemeClr val="dk1"/>
              </a:solidFill>
            </a:endParaRPr>
          </a:p>
          <a:p>
            <a:pPr marL="0" indent="0" algn="just">
              <a:spcBef>
                <a:spcPts val="1067"/>
              </a:spcBef>
              <a:buClr>
                <a:schemeClr val="dk1"/>
              </a:buClr>
              <a:buSzPts val="1100"/>
              <a:buNone/>
            </a:pPr>
            <a:r>
              <a:rPr lang="en" sz="2133" dirty="0">
                <a:solidFill>
                  <a:schemeClr val="dk1"/>
                </a:solidFill>
              </a:rPr>
              <a:t>In other words the joint probability of events A and B is equal to the relative frequency of the joint occurrence. If the experiment repeats n number of times and the joint occurrence of events A and B is n(AB) times, then the joint probability of events A and B is</a:t>
            </a:r>
            <a:endParaRPr sz="2133" dirty="0">
              <a:solidFill>
                <a:schemeClr val="dk1"/>
              </a:solidFill>
            </a:endParaRPr>
          </a:p>
          <a:p>
            <a:pPr marL="0" indent="0">
              <a:spcAft>
                <a:spcPts val="2133"/>
              </a:spcAft>
              <a:buNone/>
            </a:pPr>
            <a:endParaRPr dirty="0"/>
          </a:p>
        </p:txBody>
      </p:sp>
      <p:pic>
        <p:nvPicPr>
          <p:cNvPr id="428" name="Google Shape;428;p84"/>
          <p:cNvPicPr preferRelativeResize="0"/>
          <p:nvPr/>
        </p:nvPicPr>
        <p:blipFill>
          <a:blip r:embed="rId3">
            <a:alphaModFix/>
          </a:blip>
          <a:stretch>
            <a:fillRect/>
          </a:stretch>
        </p:blipFill>
        <p:spPr>
          <a:xfrm>
            <a:off x="3116457" y="2954768"/>
            <a:ext cx="6339967" cy="2776233"/>
          </a:xfrm>
          <a:prstGeom prst="rect">
            <a:avLst/>
          </a:prstGeom>
          <a:noFill/>
          <a:ln>
            <a:noFill/>
          </a:ln>
        </p:spPr>
      </p:pic>
    </p:spTree>
    <p:extLst>
      <p:ext uri="{BB962C8B-B14F-4D97-AF65-F5344CB8AC3E}">
        <p14:creationId xmlns:p14="http://schemas.microsoft.com/office/powerpoint/2010/main" val="1309002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85"/>
          <p:cNvPicPr preferRelativeResize="0"/>
          <p:nvPr/>
        </p:nvPicPr>
        <p:blipFill>
          <a:blip r:embed="rId3">
            <a:alphaModFix/>
          </a:blip>
          <a:stretch>
            <a:fillRect/>
          </a:stretch>
        </p:blipFill>
        <p:spPr>
          <a:xfrm>
            <a:off x="2286000" y="571500"/>
            <a:ext cx="7620000" cy="5715000"/>
          </a:xfrm>
          <a:prstGeom prst="rect">
            <a:avLst/>
          </a:prstGeom>
          <a:noFill/>
          <a:ln>
            <a:noFill/>
          </a:ln>
        </p:spPr>
      </p:pic>
      <p:pic>
        <p:nvPicPr>
          <p:cNvPr id="434" name="Google Shape;434;p85"/>
          <p:cNvPicPr preferRelativeResize="0"/>
          <p:nvPr/>
        </p:nvPicPr>
        <p:blipFill>
          <a:blip r:embed="rId4">
            <a:alphaModFix/>
          </a:blip>
          <a:stretch>
            <a:fillRect/>
          </a:stretch>
        </p:blipFill>
        <p:spPr>
          <a:xfrm>
            <a:off x="4228667" y="4941067"/>
            <a:ext cx="3734700" cy="1253100"/>
          </a:xfrm>
          <a:prstGeom prst="rect">
            <a:avLst/>
          </a:prstGeom>
          <a:noFill/>
          <a:ln>
            <a:noFill/>
          </a:ln>
        </p:spPr>
      </p:pic>
    </p:spTree>
    <p:extLst>
      <p:ext uri="{BB962C8B-B14F-4D97-AF65-F5344CB8AC3E}">
        <p14:creationId xmlns:p14="http://schemas.microsoft.com/office/powerpoint/2010/main" val="24307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00" y="270934"/>
            <a:ext cx="11360800" cy="5866055"/>
          </a:xfrm>
        </p:spPr>
        <p:txBody>
          <a:bodyPr/>
          <a:lstStyle/>
          <a:p>
            <a:r>
              <a:rPr lang="en-US" sz="1600" dirty="0"/>
              <a:t>where the occurrence of one event affects the happening of the following event. These cases of probability are known as </a:t>
            </a:r>
            <a:r>
              <a:rPr lang="en-US" sz="1600" b="1" dirty="0"/>
              <a:t>conditional probability</a:t>
            </a:r>
            <a:r>
              <a:rPr lang="en-US" sz="1600" dirty="0"/>
              <a:t>.</a:t>
            </a:r>
          </a:p>
          <a:p>
            <a:r>
              <a:rPr lang="en-US" sz="1600" dirty="0"/>
              <a:t>The probability of occurrence of any event A when another event B in relation to A has already occurred is known as conditional probability. It is depicted by P(A|B).</a:t>
            </a:r>
          </a:p>
          <a:p>
            <a:pPr marL="152396" indent="0">
              <a:buNone/>
            </a:pPr>
            <a:endParaRPr lang="en-IN" sz="1600" dirty="0"/>
          </a:p>
          <a:p>
            <a:pPr marL="152396" indent="0">
              <a:buNone/>
            </a:pPr>
            <a:endParaRPr lang="en-IN" sz="1600" dirty="0"/>
          </a:p>
          <a:p>
            <a:pPr marL="152396" indent="0">
              <a:buNone/>
            </a:pPr>
            <a:endParaRPr lang="en-IN" sz="1600" dirty="0"/>
          </a:p>
          <a:p>
            <a:pPr marL="152396" indent="0">
              <a:buNone/>
            </a:pPr>
            <a:endParaRPr lang="en-IN" sz="1600" dirty="0"/>
          </a:p>
          <a:p>
            <a:pPr marL="152396" indent="0">
              <a:buNone/>
            </a:pPr>
            <a:endParaRPr lang="en-IN" sz="1600" dirty="0"/>
          </a:p>
          <a:p>
            <a:pPr marL="152396" indent="0">
              <a:buNone/>
            </a:pPr>
            <a:endParaRPr lang="en-IN" sz="1600" dirty="0"/>
          </a:p>
          <a:p>
            <a:pPr marL="152396" indent="0">
              <a:buNone/>
            </a:pPr>
            <a:endParaRPr lang="en-IN" sz="1600" dirty="0"/>
          </a:p>
          <a:p>
            <a:r>
              <a:rPr lang="en-US" sz="1600" dirty="0"/>
              <a:t>As depicted by above diagram, sample space is given by S and there are two events A and B. In a situation where event  B has already occurred, then our sample space S  naturally gets reduced to  B because now the chances of occurrence of an event will lie inside B.</a:t>
            </a:r>
          </a:p>
          <a:p>
            <a:r>
              <a:rPr lang="en-US" sz="1600" dirty="0"/>
              <a:t>As we have to figure out the chances of occurrence of event A, only portion common to both A and  B is enough to represent the probability of occurrence of A, when B has already occurred. Common portion of the events is depicted by the intersection of both the events  A and B i.e. A ∩ B.</a:t>
            </a:r>
          </a:p>
          <a:p>
            <a:r>
              <a:rPr lang="en-US" sz="1600" dirty="0"/>
              <a:t>This explains the concept of conditional probability problems i.e. occurrence of any event when another event in relation to has already occurred.</a:t>
            </a:r>
          </a:p>
          <a:p>
            <a:pPr marL="152396" indent="0">
              <a:buNone/>
            </a:pPr>
            <a:endParaRPr lang="en-IN" sz="1600" dirty="0"/>
          </a:p>
        </p:txBody>
      </p:sp>
      <p:pic>
        <p:nvPicPr>
          <p:cNvPr id="8" name="Picture 4" descr="Conditional Prob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789" y="1210703"/>
            <a:ext cx="2531035" cy="163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469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676400" y="3570393"/>
          <a:ext cx="8839200" cy="568960"/>
        </p:xfrm>
        <a:graphic>
          <a:graphicData uri="http://schemas.openxmlformats.org/drawingml/2006/table">
            <a:tbl>
              <a:tblPr/>
              <a:tblGrid>
                <a:gridCol w="8839200"/>
              </a:tblGrid>
              <a:tr h="568960">
                <a:tc>
                  <a:txBody>
                    <a:bodyPr/>
                    <a:lstStyle/>
                    <a:p>
                      <a:r>
                        <a:rPr lang="en-IN" sz="2400" b="1" dirty="0">
                          <a:effectLst/>
                        </a:rPr>
                        <a:t>P(A|B) = N(A∩B)/N(B)</a:t>
                      </a:r>
                      <a:endParaRPr lang="en-IN" sz="2400" dirty="0">
                        <a:effectLst/>
                      </a:endParaRPr>
                    </a:p>
                  </a:txBody>
                  <a:tcPr marL="139700" marR="139700" marT="101600" marB="1016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
        <p:nvSpPr>
          <p:cNvPr id="7" name="Rectangle 2"/>
          <p:cNvSpPr>
            <a:spLocks noGrp="1" noChangeArrowheads="1"/>
          </p:cNvSpPr>
          <p:nvPr>
            <p:ph type="body" idx="1"/>
          </p:nvPr>
        </p:nvSpPr>
        <p:spPr bwMode="auto">
          <a:xfrm>
            <a:off x="414868" y="-91749"/>
            <a:ext cx="9790289" cy="61773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121920" tIns="177744" rIns="121920" bIns="88872"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indent="0" defTabSz="1219170">
              <a:lnSpc>
                <a:spcPct val="100000"/>
              </a:lnSpc>
              <a:buSzTx/>
              <a:buNone/>
            </a:pPr>
            <a:r>
              <a:rPr lang="en-US" sz="2133" dirty="0">
                <a:solidFill>
                  <a:srgbClr val="813588"/>
                </a:solidFill>
                <a:latin typeface="Times New Roman" panose="02020603050405020304" pitchFamily="18" charset="0"/>
                <a:cs typeface="Times New Roman" panose="02020603050405020304" pitchFamily="18" charset="0"/>
              </a:rPr>
              <a:t>Conditional Probability Formula</a:t>
            </a:r>
          </a:p>
          <a:p>
            <a:pPr marL="0" indent="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Mathematically this can be represented as,</a:t>
            </a:r>
            <a:r>
              <a:rPr lang="en-IN" sz="2133" b="1" dirty="0"/>
              <a:t> </a:t>
            </a:r>
          </a:p>
          <a:p>
            <a:pPr marL="0" indent="0">
              <a:lnSpc>
                <a:spcPct val="100000"/>
              </a:lnSpc>
              <a:buSzTx/>
              <a:buNone/>
            </a:pPr>
            <a:r>
              <a:rPr lang="en-IN" sz="2133" b="1" dirty="0"/>
              <a:t>P(A|B) = N(A∩B)/N(B)</a:t>
            </a:r>
            <a:endParaRPr lang="en-US" sz="2133" dirty="0">
              <a:solidFill>
                <a:srgbClr val="333333"/>
              </a:solidFill>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Where P(A|B) represents the probability of occurrence of A given B has occurred.</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N(A ∩ B) is the number of elements common to both A and B.</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N(B) is the number of elements in B and it cannot be equal to zero.</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Let N represent the total number of elements in the sample space.</a:t>
            </a:r>
            <a:br>
              <a:rPr lang="en-US" sz="2133" dirty="0">
                <a:solidFill>
                  <a:srgbClr val="333333"/>
                </a:solidFill>
                <a:latin typeface="Times New Roman" panose="02020603050405020304" pitchFamily="18" charset="0"/>
                <a:cs typeface="Times New Roman" panose="02020603050405020304" pitchFamily="18" charset="0"/>
              </a:rPr>
            </a:br>
            <a:r>
              <a:rPr lang="en-US" sz="2133" dirty="0">
                <a:solidFill>
                  <a:srgbClr val="333333"/>
                </a:solidFill>
                <a:latin typeface="Times New Roman" panose="02020603050405020304" pitchFamily="18" charset="0"/>
                <a:cs typeface="Times New Roman" panose="02020603050405020304" pitchFamily="18" charset="0"/>
              </a:rPr>
              <a:t>P(A|B) = (N(A∩B)/N)/(N(B)/N)</a:t>
            </a: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Since N(A ∩ B)/N and N(B)/N </a:t>
            </a: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denotes the ratio of the number of favourable outcomes to the total number of </a:t>
            </a:r>
            <a:r>
              <a:rPr lang="en-US" sz="2133" dirty="0" err="1">
                <a:solidFill>
                  <a:srgbClr val="333333"/>
                </a:solidFill>
                <a:latin typeface="Times New Roman" panose="02020603050405020304" pitchFamily="18" charset="0"/>
                <a:cs typeface="Times New Roman" panose="02020603050405020304" pitchFamily="18" charset="0"/>
              </a:rPr>
              <a:t>utcomes</a:t>
            </a:r>
            <a:r>
              <a:rPr lang="en-US" sz="2133" dirty="0">
                <a:solidFill>
                  <a:srgbClr val="333333"/>
                </a:solidFill>
                <a:latin typeface="Times New Roman" panose="02020603050405020304" pitchFamily="18" charset="0"/>
                <a:cs typeface="Times New Roman" panose="02020603050405020304" pitchFamily="18" charset="0"/>
              </a:rPr>
              <a:t>, </a:t>
            </a: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therefore, it indicates the probability.</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Therefore, N(A ∩ B)/N can be written as P(A ∩ B) and N(B)/N as P(B).</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 P(A|B) = P(A ∩ B)/P(B)</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Similarly, the probability of occurrence of B when A has already occurred is given by,</a:t>
            </a:r>
            <a:endParaRPr lang="en-US" sz="2133" dirty="0">
              <a:latin typeface="Times New Roman" panose="02020603050405020304" pitchFamily="18" charset="0"/>
              <a:cs typeface="Times New Roman" panose="02020603050405020304" pitchFamily="18" charset="0"/>
            </a:endParaRPr>
          </a:p>
          <a:p>
            <a:pPr marL="0" indent="0" defTabSz="121917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P(B|A) = P(B ∩ A)/P(A)</a:t>
            </a:r>
          </a:p>
          <a:p>
            <a:pPr marL="0" indent="0" defTabSz="1219170">
              <a:lnSpc>
                <a:spcPct val="100000"/>
              </a:lnSpc>
              <a:buSzTx/>
              <a:buNone/>
            </a:pPr>
            <a:endParaRPr lang="en-US" sz="2133" dirty="0">
              <a:solidFill>
                <a:srgbClr val="333333"/>
              </a:solidFill>
              <a:latin typeface="Times New Roman" panose="02020603050405020304" pitchFamily="18" charset="0"/>
              <a:cs typeface="Times New Roman" panose="02020603050405020304" pitchFamily="18" charset="0"/>
            </a:endParaRPr>
          </a:p>
          <a:p>
            <a:pPr marL="0" indent="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Therefore, P(A ∩ B) = P(B) P(A|B) if P(B) ≠ 0</a:t>
            </a:r>
            <a:endParaRPr lang="en-US" sz="2133" dirty="0">
              <a:latin typeface="Times New Roman" panose="02020603050405020304" pitchFamily="18" charset="0"/>
              <a:cs typeface="Times New Roman" panose="02020603050405020304" pitchFamily="18" charset="0"/>
            </a:endParaRPr>
          </a:p>
          <a:p>
            <a:pPr marL="0" indent="0">
              <a:lnSpc>
                <a:spcPct val="100000"/>
              </a:lnSpc>
              <a:buSzTx/>
              <a:buNone/>
            </a:pPr>
            <a:r>
              <a:rPr lang="en-US" sz="2133" dirty="0">
                <a:solidFill>
                  <a:srgbClr val="333333"/>
                </a:solidFill>
                <a:latin typeface="Times New Roman" panose="02020603050405020304" pitchFamily="18" charset="0"/>
                <a:cs typeface="Times New Roman" panose="02020603050405020304" pitchFamily="18" charset="0"/>
              </a:rPr>
              <a:t>                                     = P(A) P(B|A) if P(A) ≠ 0</a:t>
            </a:r>
            <a:endParaRPr lang="en-US" sz="2133"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7957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86"/>
          <p:cNvPicPr preferRelativeResize="0"/>
          <p:nvPr/>
        </p:nvPicPr>
        <p:blipFill>
          <a:blip r:embed="rId3">
            <a:alphaModFix/>
          </a:blip>
          <a:stretch>
            <a:fillRect/>
          </a:stretch>
        </p:blipFill>
        <p:spPr>
          <a:xfrm>
            <a:off x="2286000" y="571500"/>
            <a:ext cx="7620000" cy="5715000"/>
          </a:xfrm>
          <a:prstGeom prst="rect">
            <a:avLst/>
          </a:prstGeom>
          <a:noFill/>
          <a:ln>
            <a:noFill/>
          </a:ln>
        </p:spPr>
      </p:pic>
    </p:spTree>
    <p:extLst>
      <p:ext uri="{BB962C8B-B14F-4D97-AF65-F5344CB8AC3E}">
        <p14:creationId xmlns:p14="http://schemas.microsoft.com/office/powerpoint/2010/main" val="8169306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415600" y="428977"/>
                <a:ext cx="11360800" cy="5662856"/>
              </a:xfrm>
            </p:spPr>
            <p:txBody>
              <a:bodyPr/>
              <a:lstStyle/>
              <a:p>
                <a:pPr marL="152396" indent="0">
                  <a:buNone/>
                </a:pPr>
                <a:r>
                  <a:rPr lang="en-IN" dirty="0" smtClean="0"/>
                  <a:t>Conditional Probability must satisfy the three axioms</a:t>
                </a:r>
              </a:p>
              <a:p>
                <a:pPr marL="152396" indent="0">
                  <a:buNone/>
                </a:pPr>
                <a:r>
                  <a:rPr lang="en-IN" dirty="0" smtClean="0"/>
                  <a:t>By the definition </a:t>
                </a:r>
                <a:r>
                  <a:rPr lang="en-IN" dirty="0">
                    <a:solidFill>
                      <a:schemeClr val="dk1"/>
                    </a:solidFill>
                  </a:rPr>
                  <a:t>P(</a:t>
                </a:r>
                <a:r>
                  <a:rPr lang="en-US" dirty="0">
                    <a:solidFill>
                      <a:srgbClr val="333333"/>
                    </a:solidFill>
                    <a:latin typeface="Times New Roman" panose="02020603050405020304" pitchFamily="18" charset="0"/>
                    <a:cs typeface="Times New Roman" panose="02020603050405020304" pitchFamily="18" charset="0"/>
                  </a:rPr>
                  <a:t>A∩B</a:t>
                </a:r>
                <a:r>
                  <a:rPr lang="en-US" dirty="0" smtClean="0">
                    <a:solidFill>
                      <a:srgbClr val="333333"/>
                    </a:solidFill>
                    <a:latin typeface="Times New Roman" panose="02020603050405020304" pitchFamily="18" charset="0"/>
                    <a:cs typeface="Times New Roman" panose="02020603050405020304" pitchFamily="18" charset="0"/>
                  </a:rPr>
                  <a:t>) and P(B) are non negative numbers</a:t>
                </a:r>
              </a:p>
              <a:p>
                <a:pPr marL="152396" indent="0">
                  <a:buNone/>
                </a:pPr>
                <a:r>
                  <a:rPr lang="en-US" dirty="0" smtClean="0">
                    <a:solidFill>
                      <a:srgbClr val="333333"/>
                    </a:solidFill>
                    <a:latin typeface="Times New Roman" panose="02020603050405020304" pitchFamily="18" charset="0"/>
                    <a:cs typeface="Times New Roman" panose="02020603050405020304" pitchFamily="18" charset="0"/>
                  </a:rPr>
                  <a:t>Therefore, P(A/B) is also non negative number </a:t>
                </a:r>
              </a:p>
              <a:p>
                <a:pPr marL="152396" indent="0">
                  <a:buNone/>
                </a:pPr>
                <a:r>
                  <a:rPr lang="en-US" dirty="0" err="1" smtClean="0">
                    <a:solidFill>
                      <a:srgbClr val="333333"/>
                    </a:solidFill>
                    <a:latin typeface="Times New Roman" panose="02020603050405020304" pitchFamily="18" charset="0"/>
                    <a:cs typeface="Times New Roman" panose="02020603050405020304" pitchFamily="18" charset="0"/>
                  </a:rPr>
                  <a:t>ie</a:t>
                </a:r>
                <a:r>
                  <a:rPr lang="en-US" dirty="0" smtClean="0">
                    <a:solidFill>
                      <a:srgbClr val="333333"/>
                    </a:solidFill>
                    <a:latin typeface="Times New Roman" panose="02020603050405020304" pitchFamily="18" charset="0"/>
                    <a:cs typeface="Times New Roman" panose="02020603050405020304" pitchFamily="18" charset="0"/>
                  </a:rPr>
                  <a:t>) P(A/B) ≥ 0      -------(axiom 1)</a:t>
                </a:r>
              </a:p>
              <a:p>
                <a:pPr marL="152396" indent="0">
                  <a:buNone/>
                </a:pPr>
                <a:endParaRPr lang="en-US" dirty="0" smtClean="0">
                  <a:solidFill>
                    <a:srgbClr val="333333"/>
                  </a:solidFill>
                  <a:latin typeface="Times New Roman" panose="02020603050405020304" pitchFamily="18" charset="0"/>
                  <a:cs typeface="Times New Roman" panose="02020603050405020304" pitchFamily="18" charset="0"/>
                </a:endParaRPr>
              </a:p>
              <a:p>
                <a:pPr marL="152396" indent="0">
                  <a:buNone/>
                </a:pPr>
                <a:r>
                  <a:rPr lang="en-US" dirty="0" smtClean="0">
                    <a:solidFill>
                      <a:srgbClr val="333333"/>
                    </a:solidFill>
                    <a:latin typeface="Times New Roman" panose="02020603050405020304" pitchFamily="18" charset="0"/>
                    <a:cs typeface="Times New Roman" panose="02020603050405020304" pitchFamily="18" charset="0"/>
                  </a:rPr>
                  <a:t>Let A=S</a:t>
                </a:r>
              </a:p>
              <a:p>
                <a:pPr marL="152396" indent="0">
                  <a:buNone/>
                </a:pPr>
                <a:endParaRPr lang="en-US" dirty="0">
                  <a:solidFill>
                    <a:srgbClr val="333333"/>
                  </a:solidFill>
                  <a:latin typeface="Times New Roman" panose="02020603050405020304" pitchFamily="18" charset="0"/>
                  <a:cs typeface="Times New Roman" panose="02020603050405020304" pitchFamily="18" charset="0"/>
                </a:endParaRPr>
              </a:p>
              <a:p>
                <a:pPr marL="152396" indent="0">
                  <a:buNone/>
                </a:pPr>
                <a:r>
                  <a:rPr lang="en-US" dirty="0" smtClean="0">
                    <a:solidFill>
                      <a:srgbClr val="333333"/>
                    </a:solidFill>
                    <a:latin typeface="Times New Roman" panose="02020603050405020304" pitchFamily="18" charset="0"/>
                    <a:cs typeface="Times New Roman" panose="02020603050405020304" pitchFamily="18" charset="0"/>
                  </a:rPr>
                  <a:t>P(S/B)= </a:t>
                </a:r>
                <a14:m>
                  <m:oMath xmlns:m="http://schemas.openxmlformats.org/officeDocument/2006/math">
                    <m:f>
                      <m:fPr>
                        <m:ctrlPr>
                          <a:rPr lang="en-US" i="1" smtClean="0">
                            <a:solidFill>
                              <a:srgbClr val="333333"/>
                            </a:solidFill>
                            <a:latin typeface="Cambria Math" panose="02040503050406030204" pitchFamily="18" charset="0"/>
                            <a:cs typeface="Times New Roman" panose="02020603050405020304" pitchFamily="18" charset="0"/>
                          </a:rPr>
                        </m:ctrlPr>
                      </m:fPr>
                      <m:num>
                        <m:r>
                          <m:rPr>
                            <m:nor/>
                          </m:rPr>
                          <a:rPr lang="en-IN" dirty="0">
                            <a:solidFill>
                              <a:schemeClr val="dk1"/>
                            </a:solidFill>
                          </a:rPr>
                          <m:t>P</m:t>
                        </m:r>
                        <m:r>
                          <m:rPr>
                            <m:nor/>
                          </m:rPr>
                          <a:rPr lang="en-IN" dirty="0">
                            <a:solidFill>
                              <a:schemeClr val="dk1"/>
                            </a:solidFill>
                          </a:rPr>
                          <m:t>(</m:t>
                        </m:r>
                        <m:r>
                          <m:rPr>
                            <m:nor/>
                          </m:rPr>
                          <a:rPr lang="en-US" dirty="0">
                            <a:solidFill>
                              <a:srgbClr val="333333"/>
                            </a:solidFill>
                            <a:latin typeface="Times New Roman" panose="02020603050405020304" pitchFamily="18" charset="0"/>
                            <a:cs typeface="Times New Roman" panose="02020603050405020304" pitchFamily="18" charset="0"/>
                          </a:rPr>
                          <m:t>S</m:t>
                        </m:r>
                        <m:r>
                          <m:rPr>
                            <m:nor/>
                          </m:rPr>
                          <a:rPr lang="en-US" dirty="0">
                            <a:solidFill>
                              <a:srgbClr val="333333"/>
                            </a:solidFill>
                            <a:latin typeface="Times New Roman" panose="02020603050405020304" pitchFamily="18" charset="0"/>
                            <a:cs typeface="Times New Roman" panose="02020603050405020304" pitchFamily="18" charset="0"/>
                          </a:rPr>
                          <m:t>∩</m:t>
                        </m:r>
                        <m:r>
                          <m:rPr>
                            <m:nor/>
                          </m:rPr>
                          <a:rPr lang="en-US" dirty="0">
                            <a:solidFill>
                              <a:srgbClr val="333333"/>
                            </a:solidFill>
                            <a:latin typeface="Times New Roman" panose="02020603050405020304" pitchFamily="18" charset="0"/>
                            <a:cs typeface="Times New Roman" panose="02020603050405020304" pitchFamily="18" charset="0"/>
                          </a:rPr>
                          <m:t>B</m:t>
                        </m:r>
                        <m:r>
                          <m:rPr>
                            <m:nor/>
                          </m:rPr>
                          <a:rPr lang="en-IN" b="0" i="0" dirty="0" smtClean="0">
                            <a:solidFill>
                              <a:srgbClr val="333333"/>
                            </a:solidFill>
                            <a:latin typeface="Times New Roman" panose="02020603050405020304" pitchFamily="18" charset="0"/>
                            <a:cs typeface="Times New Roman" panose="02020603050405020304" pitchFamily="18" charset="0"/>
                          </a:rPr>
                          <m:t>)</m:t>
                        </m:r>
                      </m:num>
                      <m:den>
                        <m:r>
                          <m:rPr>
                            <m:nor/>
                          </m:rPr>
                          <a:rPr lang="en-IN" dirty="0">
                            <a:solidFill>
                              <a:schemeClr val="dk1"/>
                            </a:solidFill>
                          </a:rPr>
                          <m:t>P</m:t>
                        </m:r>
                        <m:r>
                          <m:rPr>
                            <m:nor/>
                          </m:rPr>
                          <a:rPr lang="en-IN" dirty="0">
                            <a:solidFill>
                              <a:schemeClr val="dk1"/>
                            </a:solidFill>
                          </a:rPr>
                          <m:t>(</m:t>
                        </m:r>
                        <m:r>
                          <m:rPr>
                            <m:nor/>
                          </m:rPr>
                          <a:rPr lang="en-US" dirty="0">
                            <a:solidFill>
                              <a:srgbClr val="333333"/>
                            </a:solidFill>
                            <a:latin typeface="Times New Roman" panose="02020603050405020304" pitchFamily="18" charset="0"/>
                            <a:cs typeface="Times New Roman" panose="02020603050405020304" pitchFamily="18" charset="0"/>
                          </a:rPr>
                          <m:t>B</m:t>
                        </m:r>
                        <m:r>
                          <m:rPr>
                            <m:nor/>
                          </m:rPr>
                          <a:rPr lang="en-US" dirty="0">
                            <a:solidFill>
                              <a:srgbClr val="333333"/>
                            </a:solidFill>
                            <a:latin typeface="Times New Roman" panose="02020603050405020304" pitchFamily="18" charset="0"/>
                            <a:cs typeface="Times New Roman" panose="02020603050405020304" pitchFamily="18" charset="0"/>
                          </a:rPr>
                          <m:t>)</m:t>
                        </m:r>
                      </m:den>
                    </m:f>
                  </m:oMath>
                </a14:m>
                <a:r>
                  <a:rPr lang="en-US" dirty="0" smtClean="0">
                    <a:solidFill>
                      <a:srgbClr val="333333"/>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i="1">
                            <a:solidFill>
                              <a:srgbClr val="333333"/>
                            </a:solidFill>
                            <a:latin typeface="Cambria Math" panose="02040503050406030204" pitchFamily="18" charset="0"/>
                            <a:cs typeface="Times New Roman" panose="02020603050405020304" pitchFamily="18" charset="0"/>
                          </a:rPr>
                        </m:ctrlPr>
                      </m:fPr>
                      <m:num>
                        <m:r>
                          <m:rPr>
                            <m:nor/>
                          </m:rPr>
                          <a:rPr lang="en-IN" dirty="0">
                            <a:solidFill>
                              <a:schemeClr val="dk1"/>
                            </a:solidFill>
                          </a:rPr>
                          <m:t>P</m:t>
                        </m:r>
                        <m:r>
                          <m:rPr>
                            <m:nor/>
                          </m:rPr>
                          <a:rPr lang="en-IN" dirty="0">
                            <a:solidFill>
                              <a:schemeClr val="dk1"/>
                            </a:solidFill>
                          </a:rPr>
                          <m:t>(</m:t>
                        </m:r>
                        <m:r>
                          <m:rPr>
                            <m:nor/>
                          </m:rPr>
                          <a:rPr lang="en-US" dirty="0">
                            <a:solidFill>
                              <a:srgbClr val="333333"/>
                            </a:solidFill>
                            <a:latin typeface="Times New Roman" panose="02020603050405020304" pitchFamily="18" charset="0"/>
                            <a:cs typeface="Times New Roman" panose="02020603050405020304" pitchFamily="18" charset="0"/>
                          </a:rPr>
                          <m:t>B</m:t>
                        </m:r>
                        <m:r>
                          <m:rPr>
                            <m:nor/>
                          </m:rPr>
                          <a:rPr lang="en-IN" dirty="0">
                            <a:solidFill>
                              <a:srgbClr val="333333"/>
                            </a:solidFill>
                            <a:latin typeface="Times New Roman" panose="02020603050405020304" pitchFamily="18" charset="0"/>
                            <a:cs typeface="Times New Roman" panose="02020603050405020304" pitchFamily="18" charset="0"/>
                          </a:rPr>
                          <m:t>)</m:t>
                        </m:r>
                      </m:num>
                      <m:den>
                        <m:r>
                          <m:rPr>
                            <m:nor/>
                          </m:rPr>
                          <a:rPr lang="en-IN" dirty="0">
                            <a:solidFill>
                              <a:schemeClr val="dk1"/>
                            </a:solidFill>
                          </a:rPr>
                          <m:t>P</m:t>
                        </m:r>
                        <m:r>
                          <m:rPr>
                            <m:nor/>
                          </m:rPr>
                          <a:rPr lang="en-IN" dirty="0">
                            <a:solidFill>
                              <a:schemeClr val="dk1"/>
                            </a:solidFill>
                          </a:rPr>
                          <m:t>(</m:t>
                        </m:r>
                        <m:r>
                          <m:rPr>
                            <m:nor/>
                          </m:rPr>
                          <a:rPr lang="en-US" dirty="0">
                            <a:solidFill>
                              <a:srgbClr val="333333"/>
                            </a:solidFill>
                            <a:latin typeface="Times New Roman" panose="02020603050405020304" pitchFamily="18" charset="0"/>
                            <a:cs typeface="Times New Roman" panose="02020603050405020304" pitchFamily="18" charset="0"/>
                          </a:rPr>
                          <m:t>B</m:t>
                        </m:r>
                        <m:r>
                          <m:rPr>
                            <m:nor/>
                          </m:rPr>
                          <a:rPr lang="en-US" dirty="0">
                            <a:solidFill>
                              <a:srgbClr val="333333"/>
                            </a:solidFill>
                            <a:latin typeface="Times New Roman" panose="02020603050405020304" pitchFamily="18" charset="0"/>
                            <a:cs typeface="Times New Roman" panose="02020603050405020304" pitchFamily="18" charset="0"/>
                          </a:rPr>
                          <m:t>)</m:t>
                        </m:r>
                      </m:den>
                    </m:f>
                  </m:oMath>
                </a14:m>
                <a:r>
                  <a:rPr lang="en-US" dirty="0" smtClean="0">
                    <a:solidFill>
                      <a:srgbClr val="333333"/>
                    </a:solidFill>
                    <a:latin typeface="Times New Roman" panose="02020603050405020304" pitchFamily="18" charset="0"/>
                    <a:cs typeface="Times New Roman" panose="02020603050405020304" pitchFamily="18" charset="0"/>
                  </a:rPr>
                  <a:t> = 1 ------(axiom 2</a:t>
                </a:r>
                <a:r>
                  <a:rPr lang="en-US" dirty="0" smtClean="0">
                    <a:solidFill>
                      <a:srgbClr val="333333"/>
                    </a:solidFill>
                    <a:latin typeface="Times New Roman" panose="02020603050405020304" pitchFamily="18" charset="0"/>
                    <a:cs typeface="Times New Roman" panose="02020603050405020304" pitchFamily="18" charset="0"/>
                  </a:rPr>
                  <a:t>)</a:t>
                </a:r>
              </a:p>
              <a:p>
                <a:pPr marL="152396" indent="0">
                  <a:buNone/>
                </a:pPr>
                <a:endParaRPr lang="en-US" dirty="0">
                  <a:solidFill>
                    <a:srgbClr val="333333"/>
                  </a:solidFill>
                  <a:latin typeface="Times New Roman" panose="02020603050405020304" pitchFamily="18" charset="0"/>
                  <a:cs typeface="Times New Roman" panose="02020603050405020304" pitchFamily="18" charset="0"/>
                </a:endParaRPr>
              </a:p>
              <a:p>
                <a:pPr marL="152396" indent="0">
                  <a:buNone/>
                </a:pPr>
                <a:r>
                  <a:rPr lang="en-US" dirty="0" smtClean="0">
                    <a:solidFill>
                      <a:srgbClr val="333333"/>
                    </a:solidFill>
                    <a:latin typeface="Times New Roman" panose="02020603050405020304" pitchFamily="18" charset="0"/>
                    <a:cs typeface="Times New Roman" panose="02020603050405020304" pitchFamily="18" charset="0"/>
                  </a:rPr>
                  <a:t>So both axiom 1 and axiom 2 satisfied for conditional probability</a:t>
                </a:r>
                <a:endParaRPr lang="en-US" dirty="0">
                  <a:solidFill>
                    <a:srgbClr val="333333"/>
                  </a:solidFill>
                  <a:latin typeface="Times New Roman" panose="02020603050405020304" pitchFamily="18" charset="0"/>
                  <a:cs typeface="Times New Roman" panose="02020603050405020304" pitchFamily="18" charset="0"/>
                </a:endParaRPr>
              </a:p>
              <a:p>
                <a:pPr marL="152396" indent="0">
                  <a:buNone/>
                </a:pPr>
                <a:endParaRPr lang="en-IN" dirty="0"/>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415600" y="428977"/>
                <a:ext cx="11360800" cy="5662856"/>
              </a:xfrm>
              <a:blipFill rotWithShape="0">
                <a:blip r:embed="rId2"/>
                <a:stretch>
                  <a:fillRect t="-969"/>
                </a:stretch>
              </a:blipFill>
            </p:spPr>
            <p:txBody>
              <a:bodyPr/>
              <a:lstStyle/>
              <a:p>
                <a:r>
                  <a:rPr lang="en-IN">
                    <a:noFill/>
                  </a:rPr>
                  <a:t> </a:t>
                </a:r>
              </a:p>
            </p:txBody>
          </p:sp>
        </mc:Fallback>
      </mc:AlternateContent>
    </p:spTree>
    <p:extLst>
      <p:ext uri="{BB962C8B-B14F-4D97-AF65-F5344CB8AC3E}">
        <p14:creationId xmlns:p14="http://schemas.microsoft.com/office/powerpoint/2010/main" val="4588431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6708" y="428978"/>
            <a:ext cx="9302048" cy="4216401"/>
          </a:xfrm>
          <a:prstGeom prst="rect">
            <a:avLst/>
          </a:prstGeom>
        </p:spPr>
      </p:pic>
    </p:spTree>
    <p:extLst>
      <p:ext uri="{BB962C8B-B14F-4D97-AF65-F5344CB8AC3E}">
        <p14:creationId xmlns:p14="http://schemas.microsoft.com/office/powerpoint/2010/main" val="3315449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1"/>
          <p:cNvSpPr txBox="1">
            <a:spLocks noGrp="1"/>
          </p:cNvSpPr>
          <p:nvPr>
            <p:ph type="body" idx="1"/>
          </p:nvPr>
        </p:nvSpPr>
        <p:spPr>
          <a:xfrm>
            <a:off x="415600" y="165267"/>
            <a:ext cx="11360800" cy="5926400"/>
          </a:xfrm>
          <a:prstGeom prst="rect">
            <a:avLst/>
          </a:prstGeom>
        </p:spPr>
        <p:txBody>
          <a:bodyPr spcFirstLastPara="1" vert="horz" wrap="square" lIns="121900" tIns="121900" rIns="121900" bIns="121900" rtlCol="0" anchor="t" anchorCtr="0">
            <a:noAutofit/>
          </a:bodyPr>
          <a:lstStyle/>
          <a:p>
            <a:pPr marL="0" marR="5128640" indent="0">
              <a:spcBef>
                <a:spcPts val="3872"/>
              </a:spcBef>
              <a:buNone/>
            </a:pPr>
            <a:r>
              <a:rPr lang="en" sz="1556" b="1" dirty="0">
                <a:solidFill>
                  <a:schemeClr val="dk1"/>
                </a:solidFill>
              </a:rPr>
              <a:t>4. Cardinal Number of a Set: </a:t>
            </a:r>
            <a:endParaRPr sz="1556" b="1" dirty="0">
              <a:solidFill>
                <a:schemeClr val="dk1"/>
              </a:solidFill>
            </a:endParaRPr>
          </a:p>
          <a:p>
            <a:pPr marL="0" marR="304792" indent="0">
              <a:spcBef>
                <a:spcPts val="1984"/>
              </a:spcBef>
              <a:buNone/>
            </a:pPr>
            <a:r>
              <a:rPr lang="en" sz="1556" dirty="0">
                <a:solidFill>
                  <a:schemeClr val="dk1"/>
                </a:solidFill>
              </a:rPr>
              <a:t>The number of distinct elements in a given set A is called the cardinal number of A. It is denoted by n(A). And read as  ̳the number of elements of the set‘. </a:t>
            </a:r>
            <a:endParaRPr sz="1556" dirty="0">
              <a:solidFill>
                <a:schemeClr val="dk1"/>
              </a:solidFill>
            </a:endParaRPr>
          </a:p>
          <a:p>
            <a:pPr marL="260089" marR="6144614" indent="0">
              <a:spcBef>
                <a:spcPts val="1984"/>
              </a:spcBef>
              <a:buNone/>
            </a:pPr>
            <a:r>
              <a:rPr lang="en" sz="1556" dirty="0">
                <a:solidFill>
                  <a:schemeClr val="dk1"/>
                </a:solidFill>
              </a:rPr>
              <a:t>A = {1, 2, 3, 4} </a:t>
            </a:r>
            <a:endParaRPr sz="1556" dirty="0">
              <a:solidFill>
                <a:schemeClr val="dk1"/>
              </a:solidFill>
            </a:endParaRPr>
          </a:p>
          <a:p>
            <a:pPr marL="260089" marR="5823566" indent="0">
              <a:spcBef>
                <a:spcPts val="2016"/>
              </a:spcBef>
              <a:buNone/>
            </a:pPr>
            <a:r>
              <a:rPr lang="en" sz="1556" dirty="0">
                <a:solidFill>
                  <a:schemeClr val="dk1"/>
                </a:solidFill>
              </a:rPr>
              <a:t>Therefore, n(A) = 4 </a:t>
            </a:r>
            <a:endParaRPr sz="1556" dirty="0">
              <a:solidFill>
                <a:schemeClr val="dk1"/>
              </a:solidFill>
            </a:endParaRPr>
          </a:p>
          <a:p>
            <a:pPr marL="260089" marR="4019196" indent="0">
              <a:spcBef>
                <a:spcPts val="2016"/>
              </a:spcBef>
              <a:buNone/>
            </a:pPr>
            <a:r>
              <a:rPr lang="en" sz="1556" b="1" dirty="0">
                <a:solidFill>
                  <a:schemeClr val="dk1"/>
                </a:solidFill>
              </a:rPr>
              <a:t>• </a:t>
            </a:r>
            <a:r>
              <a:rPr lang="en" sz="1556" dirty="0">
                <a:solidFill>
                  <a:schemeClr val="dk1"/>
                </a:solidFill>
              </a:rPr>
              <a:t>B = set of letters in the word ALGEBRA </a:t>
            </a:r>
            <a:endParaRPr sz="1556" dirty="0">
              <a:solidFill>
                <a:schemeClr val="dk1"/>
              </a:solidFill>
            </a:endParaRPr>
          </a:p>
          <a:p>
            <a:pPr marL="260089" marR="5563477" indent="0">
              <a:spcBef>
                <a:spcPts val="2016"/>
              </a:spcBef>
              <a:buNone/>
            </a:pPr>
            <a:r>
              <a:rPr lang="en" sz="1556" dirty="0">
                <a:solidFill>
                  <a:schemeClr val="dk1"/>
                </a:solidFill>
              </a:rPr>
              <a:t>B = {A, L, G, E, B, R} </a:t>
            </a:r>
            <a:endParaRPr sz="1556" dirty="0">
              <a:solidFill>
                <a:schemeClr val="dk1"/>
              </a:solidFill>
            </a:endParaRPr>
          </a:p>
          <a:p>
            <a:pPr marL="260089" marR="5831694" indent="0">
              <a:spcBef>
                <a:spcPts val="2016"/>
              </a:spcBef>
              <a:buNone/>
            </a:pPr>
            <a:r>
              <a:rPr lang="en" sz="1556" dirty="0">
                <a:solidFill>
                  <a:schemeClr val="dk1"/>
                </a:solidFill>
              </a:rPr>
              <a:t>Therefore, n(B) = 6 </a:t>
            </a:r>
            <a:endParaRPr sz="1556" dirty="0">
              <a:solidFill>
                <a:schemeClr val="dk1"/>
              </a:solidFill>
            </a:endParaRPr>
          </a:p>
          <a:p>
            <a:pPr marL="0" marR="6002378" indent="0">
              <a:spcBef>
                <a:spcPts val="2080"/>
              </a:spcBef>
              <a:buNone/>
            </a:pPr>
            <a:r>
              <a:rPr lang="en" sz="1556" b="1" dirty="0">
                <a:solidFill>
                  <a:schemeClr val="dk1"/>
                </a:solidFill>
              </a:rPr>
              <a:t>5. Equivalent Sets: </a:t>
            </a:r>
            <a:endParaRPr sz="1556" b="1" dirty="0">
              <a:solidFill>
                <a:schemeClr val="dk1"/>
              </a:solidFill>
            </a:endParaRPr>
          </a:p>
          <a:p>
            <a:pPr marL="0" marR="231642" indent="0">
              <a:spcBef>
                <a:spcPts val="1984"/>
              </a:spcBef>
              <a:buNone/>
            </a:pPr>
            <a:r>
              <a:rPr lang="en" sz="1556" dirty="0">
                <a:solidFill>
                  <a:schemeClr val="dk1"/>
                </a:solidFill>
              </a:rPr>
              <a:t>Two sets A and B are said to be equivalent if their cardinal number is same, i.e., n(A) =n(B). The symbol for denoting an equivalent set is  ̳↔‘. </a:t>
            </a:r>
            <a:endParaRPr sz="1556" dirty="0">
              <a:solidFill>
                <a:schemeClr val="dk1"/>
              </a:solidFill>
            </a:endParaRPr>
          </a:p>
          <a:p>
            <a:pPr marL="0" marR="5770736" indent="0">
              <a:spcBef>
                <a:spcPts val="2016"/>
              </a:spcBef>
              <a:buNone/>
            </a:pPr>
            <a:r>
              <a:rPr lang="en" sz="1556" dirty="0">
                <a:solidFill>
                  <a:schemeClr val="dk1"/>
                </a:solidFill>
              </a:rPr>
              <a:t>A = {1, 2, 3} Here n(A) = 3 </a:t>
            </a:r>
            <a:endParaRPr sz="1556" dirty="0">
              <a:solidFill>
                <a:schemeClr val="dk1"/>
              </a:solidFill>
            </a:endParaRPr>
          </a:p>
          <a:p>
            <a:pPr marL="0" marR="5827630" indent="0">
              <a:spcBef>
                <a:spcPts val="2016"/>
              </a:spcBef>
              <a:buNone/>
            </a:pPr>
            <a:r>
              <a:rPr lang="en" sz="1556" dirty="0">
                <a:solidFill>
                  <a:schemeClr val="dk1"/>
                </a:solidFill>
              </a:rPr>
              <a:t>B = {p, q, r} Here n(B) = 3 </a:t>
            </a:r>
            <a:endParaRPr sz="1556" dirty="0">
              <a:solidFill>
                <a:schemeClr val="dk1"/>
              </a:solidFill>
            </a:endParaRPr>
          </a:p>
          <a:p>
            <a:pPr marL="0" marR="6526621" indent="0">
              <a:spcBef>
                <a:spcPts val="2016"/>
              </a:spcBef>
              <a:buNone/>
            </a:pPr>
            <a:r>
              <a:rPr lang="en" sz="1556" dirty="0">
                <a:solidFill>
                  <a:schemeClr val="dk1"/>
                </a:solidFill>
              </a:rPr>
              <a:t>Therefore, A ↔ B </a:t>
            </a:r>
            <a:endParaRPr sz="1556" dirty="0">
              <a:solidFill>
                <a:schemeClr val="dk1"/>
              </a:solidFill>
            </a:endParaRPr>
          </a:p>
          <a:p>
            <a:pPr marL="0" indent="0">
              <a:spcAft>
                <a:spcPts val="2133"/>
              </a:spcAft>
              <a:buNone/>
            </a:pPr>
            <a:endParaRPr dirty="0"/>
          </a:p>
        </p:txBody>
      </p:sp>
    </p:spTree>
    <p:extLst>
      <p:ext uri="{BB962C8B-B14F-4D97-AF65-F5344CB8AC3E}">
        <p14:creationId xmlns:p14="http://schemas.microsoft.com/office/powerpoint/2010/main" val="20300267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359" y="-68493"/>
            <a:ext cx="11277600" cy="3683000"/>
          </a:xfrm>
          <a:prstGeom prst="rect">
            <a:avLst/>
          </a:prstGeom>
        </p:spPr>
      </p:pic>
      <p:sp>
        <p:nvSpPr>
          <p:cNvPr id="3" name="Text Placeholder 2"/>
          <p:cNvSpPr>
            <a:spLocks noGrp="1"/>
          </p:cNvSpPr>
          <p:nvPr>
            <p:ph type="body" idx="1"/>
          </p:nvPr>
        </p:nvSpPr>
        <p:spPr/>
        <p:txBody>
          <a:bodyPr/>
          <a:lstStyle/>
          <a:p>
            <a:endParaRPr lang="en-IN" dirty="0" smtClean="0"/>
          </a:p>
          <a:p>
            <a:endParaRPr lang="en-IN" dirty="0"/>
          </a:p>
          <a:p>
            <a:endParaRPr lang="en-IN" dirty="0" smtClean="0"/>
          </a:p>
          <a:p>
            <a:endParaRPr lang="en-IN" dirty="0"/>
          </a:p>
          <a:p>
            <a:endParaRPr lang="en-IN" dirty="0" smtClean="0"/>
          </a:p>
          <a:p>
            <a:pPr marL="152396" indent="0">
              <a:buNone/>
            </a:pPr>
            <a:r>
              <a:rPr lang="en-IN" dirty="0" smtClean="0"/>
              <a:t>P(B/A)=1                                 P(B/A)=0                       P(B/A)=P(A</a:t>
            </a:r>
            <a:r>
              <a:rPr lang="en-US" dirty="0" smtClean="0">
                <a:solidFill>
                  <a:srgbClr val="333333"/>
                </a:solidFill>
                <a:latin typeface="Times New Roman" panose="02020603050405020304" pitchFamily="18" charset="0"/>
                <a:cs typeface="Times New Roman" panose="02020603050405020304" pitchFamily="18" charset="0"/>
              </a:rPr>
              <a:t> ∩B)/P(A)</a:t>
            </a:r>
            <a:endParaRPr lang="en-IN" dirty="0" smtClean="0"/>
          </a:p>
          <a:p>
            <a:pPr marL="152396" indent="0">
              <a:buNone/>
            </a:pPr>
            <a:r>
              <a:rPr lang="en-IN" dirty="0" smtClean="0"/>
              <a:t>0&lt;P(A/B)≤1                             P(A/B)=0                        P(A/B)=P(A</a:t>
            </a:r>
            <a:r>
              <a:rPr lang="en-US" dirty="0" smtClean="0">
                <a:solidFill>
                  <a:srgbClr val="333333"/>
                </a:solidFill>
                <a:latin typeface="Times New Roman" panose="02020603050405020304" pitchFamily="18" charset="0"/>
                <a:cs typeface="Times New Roman" panose="02020603050405020304" pitchFamily="18" charset="0"/>
              </a:rPr>
              <a:t> ∩B)/P(B)</a:t>
            </a:r>
            <a:endParaRPr lang="en-IN" dirty="0" smtClean="0"/>
          </a:p>
          <a:p>
            <a:pPr marL="152396" indent="0">
              <a:buNone/>
            </a:pPr>
            <a:endParaRPr lang="en-IN" dirty="0"/>
          </a:p>
        </p:txBody>
      </p:sp>
    </p:spTree>
    <p:extLst>
      <p:ext uri="{BB962C8B-B14F-4D97-AF65-F5344CB8AC3E}">
        <p14:creationId xmlns:p14="http://schemas.microsoft.com/office/powerpoint/2010/main" val="29424800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4398</Words>
  <Application>Microsoft Office PowerPoint</Application>
  <PresentationFormat>Widescreen</PresentationFormat>
  <Paragraphs>392</Paragraphs>
  <Slides>90</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Times New Roman</vt:lpstr>
      <vt:lpstr>Office Theme</vt:lpstr>
      <vt:lpstr>UNIT-1</vt:lpstr>
      <vt:lpstr>PowerPoint Presentation</vt:lpstr>
      <vt:lpstr>PowerPoint Presentation</vt:lpstr>
      <vt:lpstr>PowerPoint Presentation</vt:lpstr>
      <vt:lpstr>PowerPoint Presentation</vt:lpstr>
      <vt:lpstr> THE BASIC CONCEPTS OF SET THEORY</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Examples of sets               </vt:lpstr>
      <vt:lpstr> Operations on 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of set theory: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dc:creator>
  <cp:lastModifiedBy>Ravi</cp:lastModifiedBy>
  <cp:revision>3</cp:revision>
  <dcterms:created xsi:type="dcterms:W3CDTF">2020-08-28T10:07:07Z</dcterms:created>
  <dcterms:modified xsi:type="dcterms:W3CDTF">2020-08-28T11:46:01Z</dcterms:modified>
</cp:coreProperties>
</file>